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27"/>
  </p:notesMasterIdLst>
  <p:handoutMasterIdLst>
    <p:handoutMasterId r:id="rId28"/>
  </p:handoutMasterIdLst>
  <p:sldIdLst>
    <p:sldId id="256" r:id="rId2"/>
    <p:sldId id="257" r:id="rId3"/>
    <p:sldId id="258" r:id="rId4"/>
    <p:sldId id="289" r:id="rId5"/>
    <p:sldId id="279" r:id="rId6"/>
    <p:sldId id="260" r:id="rId7"/>
    <p:sldId id="284" r:id="rId8"/>
    <p:sldId id="265" r:id="rId9"/>
    <p:sldId id="285" r:id="rId10"/>
    <p:sldId id="266" r:id="rId11"/>
    <p:sldId id="286" r:id="rId12"/>
    <p:sldId id="280" r:id="rId13"/>
    <p:sldId id="287" r:id="rId14"/>
    <p:sldId id="288" r:id="rId15"/>
    <p:sldId id="283" r:id="rId16"/>
    <p:sldId id="282" r:id="rId17"/>
    <p:sldId id="267" r:id="rId18"/>
    <p:sldId id="268" r:id="rId19"/>
    <p:sldId id="269" r:id="rId20"/>
    <p:sldId id="270" r:id="rId21"/>
    <p:sldId id="271" r:id="rId22"/>
    <p:sldId id="272" r:id="rId23"/>
    <p:sldId id="273" r:id="rId24"/>
    <p:sldId id="274" r:id="rId25"/>
    <p:sldId id="275" r:id="rId26"/>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9552"/>
    <a:srgbClr val="E4944F"/>
    <a:srgbClr val="E29853"/>
    <a:srgbClr val="EDCC9D"/>
    <a:srgbClr val="E3954D"/>
    <a:srgbClr val="E2944F"/>
    <a:srgbClr val="E4934A"/>
    <a:srgbClr val="E3954B"/>
    <a:srgbClr val="E3944E"/>
    <a:srgbClr val="E395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359" autoAdjust="0"/>
  </p:normalViewPr>
  <p:slideViewPr>
    <p:cSldViewPr snapToGrid="0">
      <p:cViewPr>
        <p:scale>
          <a:sx n="85" d="100"/>
          <a:sy n="85" d="100"/>
        </p:scale>
        <p:origin x="-714" y="-444"/>
      </p:cViewPr>
      <p:guideLst>
        <p:guide orient="horz" pos="1620"/>
        <p:guide pos="2880"/>
      </p:guideLst>
    </p:cSldViewPr>
  </p:slideViewPr>
  <p:notesTextViewPr>
    <p:cViewPr>
      <p:scale>
        <a:sx n="1" d="1"/>
        <a:sy n="1" d="1"/>
      </p:scale>
      <p:origin x="0" y="0"/>
    </p:cViewPr>
  </p:notesTextViewPr>
  <p:notesViewPr>
    <p:cSldViewPr snapToGrid="0">
      <p:cViewPr varScale="1">
        <p:scale>
          <a:sx n="83" d="100"/>
          <a:sy n="83" d="100"/>
        </p:scale>
        <p:origin x="-19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0FDB1B3-5ABF-4E90-B98C-E2FEB4041671}" type="datetimeFigureOut">
              <a:rPr lang="en-US" smtClean="0"/>
              <a:t>9/2/2015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435AA9B-3CEB-40FF-894A-F56FB42E3B81}" type="slidenum">
              <a:rPr lang="en-US" smtClean="0"/>
              <a:t>‹#›</a:t>
            </a:fld>
            <a:endParaRPr lang="en-US"/>
          </a:p>
        </p:txBody>
      </p:sp>
    </p:spTree>
    <p:extLst>
      <p:ext uri="{BB962C8B-B14F-4D97-AF65-F5344CB8AC3E}">
        <p14:creationId xmlns:p14="http://schemas.microsoft.com/office/powerpoint/2010/main" val="14892288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348488196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Shape 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6" name="Shape 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645282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51" name="Shape 2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1160143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73" name="Shape 2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17500" rtl="0">
              <a:spcBef>
                <a:spcPts val="0"/>
              </a:spcBef>
              <a:buClr>
                <a:srgbClr val="000000"/>
              </a:buClr>
              <a:buSzPct val="127272"/>
              <a:buFont typeface="Arial"/>
              <a:buAutoNum type="arabicPeriod"/>
            </a:pPr>
            <a:r>
              <a:rPr lang="en" dirty="0"/>
              <a:t>Confidentiality: Information relating to the activities of NICE or its affiliates is confidential and protected from improper use or disclosure under state and federal law. We value and respect your confidentiality as a volunteer, and we will never disclose, sell or distribute any of your information. Volunteers who disclose any confidential information regarding employees of NICE, refugee students and families are subject to disciplinary action, up to and including dismissal. </a:t>
            </a:r>
          </a:p>
          <a:p>
            <a:pPr marL="457200" lvl="0" indent="-317500" rtl="0">
              <a:spcBef>
                <a:spcPts val="0"/>
              </a:spcBef>
              <a:buClr>
                <a:srgbClr val="000000"/>
              </a:buClr>
              <a:buSzPct val="127272"/>
              <a:buFont typeface="Arial"/>
              <a:buAutoNum type="arabicPeriod"/>
            </a:pPr>
            <a:r>
              <a:rPr lang="en" dirty="0"/>
              <a:t>Attendance: Volunteers play a crucial role in our many programs. It is important to our program that volunteers are reliable and are willing to follow through on their commitments. If a conflict arises that renders you unable to volunteer as scheduled, we ask that you give us at least 24 hours notice of absence. However, depending on the program you volunteer with, we may need notice even further in advance. Please keep the Volunteer Coordinator’s phone number readily accessible should you need to contact us. We understand that emergency situations arise which make it difficult to give 24 hours notice. If you find yourself in such a situation, please just notify us as soon as possible. </a:t>
            </a:r>
          </a:p>
          <a:p>
            <a:pPr marL="457200" lvl="0" indent="-317500" rtl="0">
              <a:spcBef>
                <a:spcPts val="0"/>
              </a:spcBef>
              <a:buClr>
                <a:srgbClr val="000000"/>
              </a:buClr>
              <a:buSzPct val="127272"/>
              <a:buFont typeface="Arial"/>
              <a:buAutoNum type="arabicPeriod"/>
            </a:pPr>
            <a:r>
              <a:rPr lang="en" dirty="0"/>
              <a:t>Dress Code: Comfortable and practical, but not offensive or distracting. Volunteers should wear a volunteer badge, available at the reception desk, during service hours. </a:t>
            </a:r>
          </a:p>
          <a:p>
            <a:pPr marL="457200" lvl="0" indent="-317500" rtl="0">
              <a:spcBef>
                <a:spcPts val="0"/>
              </a:spcBef>
              <a:buClr>
                <a:srgbClr val="000000"/>
              </a:buClr>
              <a:buSzPct val="127272"/>
              <a:buFont typeface="Arial"/>
              <a:buAutoNum type="arabicPeriod"/>
            </a:pPr>
            <a:r>
              <a:rPr lang="en" dirty="0"/>
              <a:t>Supervision: All NICE volunteers will report directly to the Volunteer Coordinator or the NICE staff member under which the volunteer serves. Should you have any questions, concerns,suggestions, or disagreements with your supervisor, please feel free to bring them to the attention of the Volunteer Coordinator. </a:t>
            </a:r>
          </a:p>
          <a:p>
            <a:pPr marL="457200" lvl="0" indent="-317500">
              <a:spcBef>
                <a:spcPts val="0"/>
              </a:spcBef>
              <a:buClr>
                <a:srgbClr val="000000"/>
              </a:buClr>
              <a:buSzPct val="127272"/>
              <a:buFont typeface="Arial"/>
              <a:buAutoNum type="arabicPeriod"/>
            </a:pPr>
            <a:r>
              <a:rPr lang="en" dirty="0"/>
              <a:t>Grievances: Please bring any problems or concerns related to your position or to other </a:t>
            </a:r>
            <a:r>
              <a:rPr lang="en" dirty="0" smtClean="0"/>
              <a:t>NICE </a:t>
            </a:r>
            <a:r>
              <a:rPr lang="en" dirty="0"/>
              <a:t>employees or volunteers directly to the Volunteer Coordinator and complete an incident report form. We will make every effort to address the concern. If your concern relates to the Volunteer Coordinator, please bring it to the attention of our Human Resources Department. </a:t>
            </a:r>
          </a:p>
        </p:txBody>
      </p:sp>
    </p:spTree>
    <p:extLst>
      <p:ext uri="{BB962C8B-B14F-4D97-AF65-F5344CB8AC3E}">
        <p14:creationId xmlns:p14="http://schemas.microsoft.com/office/powerpoint/2010/main" val="913982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82" name="Shape 2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solidFill>
                  <a:schemeClr val="dk1"/>
                </a:solidFill>
              </a:rPr>
              <a:t>While volunteering for NICE, we expect our volunteers to be respectful and courteous to others at all times. It is important that our children’s and families’ experience is a positive one! If at any time a volunteer is seen or believed to be engaging in the behaviors listed, they will be dismissed from their assignments immediately. </a:t>
            </a:r>
          </a:p>
        </p:txBody>
      </p:sp>
    </p:spTree>
    <p:extLst>
      <p:ext uri="{BB962C8B-B14F-4D97-AF65-F5344CB8AC3E}">
        <p14:creationId xmlns:p14="http://schemas.microsoft.com/office/powerpoint/2010/main" val="225890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97" name="Shape 2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245827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11" name="Shape 3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8067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19" name="Shape 3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sz="1400" b="1"/>
              <a:t>FAQs:</a:t>
            </a:r>
          </a:p>
          <a:p>
            <a:pPr marL="457200" lvl="0" indent="-317500">
              <a:spcBef>
                <a:spcPts val="0"/>
              </a:spcBef>
              <a:buClr>
                <a:srgbClr val="000000"/>
              </a:buClr>
              <a:buFont typeface="Arial"/>
              <a:buChar char="●"/>
            </a:pPr>
            <a:endParaRPr/>
          </a:p>
        </p:txBody>
      </p:sp>
    </p:spTree>
    <p:extLst>
      <p:ext uri="{BB962C8B-B14F-4D97-AF65-F5344CB8AC3E}">
        <p14:creationId xmlns:p14="http://schemas.microsoft.com/office/powerpoint/2010/main" val="3250060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31" name="Shape 3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2804766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Shape 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7" name="Shape 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17500" rtl="0">
              <a:spcBef>
                <a:spcPts val="0"/>
              </a:spcBef>
              <a:buClr>
                <a:srgbClr val="000000"/>
              </a:buClr>
              <a:buSzPct val="100000"/>
              <a:buFont typeface="Arial"/>
              <a:buChar char="●"/>
            </a:pPr>
            <a:r>
              <a:rPr lang="en" sz="1400">
                <a:latin typeface="Droid Sans"/>
                <a:ea typeface="Droid Sans"/>
                <a:cs typeface="Droid Sans"/>
                <a:sym typeface="Droid Sans"/>
              </a:rPr>
              <a:t>“Fundamental to the mission of NICE is the elimination of the root causes of poverty within greater Nashville’s refugee and immigrant community, the creation of opportunities for upward socioeconomic mobility, and the social integration of those it serves.”</a:t>
            </a:r>
          </a:p>
          <a:p>
            <a:pPr marL="457200" lvl="0" indent="-317500">
              <a:spcBef>
                <a:spcPts val="0"/>
              </a:spcBef>
              <a:buClr>
                <a:srgbClr val="000000"/>
              </a:buClr>
              <a:buSzPct val="100000"/>
              <a:buFont typeface="Arial"/>
              <a:buChar char="●"/>
            </a:pPr>
            <a:r>
              <a:rPr lang="en" sz="1400">
                <a:solidFill>
                  <a:schemeClr val="dk1"/>
                </a:solidFill>
                <a:latin typeface="Droid Sans"/>
                <a:ea typeface="Droid Sans"/>
                <a:cs typeface="Droid Sans"/>
                <a:sym typeface="Droid Sans"/>
              </a:rPr>
              <a:t>“We aim to increase our clients’ abilities to effectively read, write, and speak English, facilitating long-term independence and stability by leading to sustainable employment and self-sufficiency for adults and ongoing academic achievement for children, thereby addressing the underlying issues contributing to poverty in our community.”</a:t>
            </a:r>
          </a:p>
        </p:txBody>
      </p:sp>
    </p:spTree>
    <p:extLst>
      <p:ext uri="{BB962C8B-B14F-4D97-AF65-F5344CB8AC3E}">
        <p14:creationId xmlns:p14="http://schemas.microsoft.com/office/powerpoint/2010/main" val="4201487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17500" rtl="0">
              <a:spcBef>
                <a:spcPts val="0"/>
              </a:spcBef>
              <a:buClr>
                <a:srgbClr val="000000"/>
              </a:buClr>
              <a:buSzPct val="127272"/>
              <a:buFont typeface="Arial"/>
              <a:buChar char="●"/>
            </a:pPr>
            <a:r>
              <a:rPr lang="en" dirty="0"/>
              <a:t>Founded by a group of Sudanese refugee men and women, including current director Dr. Gatluak Ter Thach, desiring to help other refugees and immigrants living in Middle Tennessee. The experiences of these founders, most of whom came to the US in the 1990s from war-torn Sudan, prompted the creation of NICE in an attempt to provide others with skills that would facilitate independence and self-sufficiency in their new home. </a:t>
            </a:r>
          </a:p>
          <a:p>
            <a:pPr marL="457200" lvl="0" indent="-317500" rtl="0">
              <a:spcBef>
                <a:spcPts val="0"/>
              </a:spcBef>
              <a:buClr>
                <a:srgbClr val="000000"/>
              </a:buClr>
              <a:buSzPct val="127272"/>
              <a:buFont typeface="Arial"/>
              <a:buChar char="●"/>
            </a:pPr>
            <a:r>
              <a:rPr lang="en" dirty="0"/>
              <a:t>SCWSC was renamed NICE in order to more fully represent the services we provide and the community we serve. Since our founding, we have served people from more than 72 different nations currently living in Middle Tennessee, the majority whom have been of Asian, African, and Middle Eastern descent. </a:t>
            </a:r>
          </a:p>
          <a:p>
            <a:pPr marL="457200" lvl="0" indent="-317500" rtl="0">
              <a:spcBef>
                <a:spcPts val="0"/>
              </a:spcBef>
              <a:buClr>
                <a:srgbClr val="000000"/>
              </a:buClr>
              <a:buSzPct val="116666"/>
              <a:buFont typeface="Arial"/>
              <a:buChar char="●"/>
            </a:pPr>
            <a:r>
              <a:rPr lang="en" sz="1200" dirty="0">
                <a:solidFill>
                  <a:schemeClr val="dk1"/>
                </a:solidFill>
              </a:rPr>
              <a:t>Many of our employees are or were refugees themselves. NICE employees speak a total of </a:t>
            </a:r>
            <a:r>
              <a:rPr lang="en" sz="1200" dirty="0" smtClean="0">
                <a:solidFill>
                  <a:schemeClr val="dk1"/>
                </a:solidFill>
              </a:rPr>
              <a:t>32</a:t>
            </a:r>
            <a:r>
              <a:rPr lang="en" sz="1200" baseline="0" dirty="0" smtClean="0">
                <a:solidFill>
                  <a:schemeClr val="dk1"/>
                </a:solidFill>
              </a:rPr>
              <a:t> </a:t>
            </a:r>
            <a:r>
              <a:rPr lang="en" sz="1200" dirty="0" smtClean="0">
                <a:solidFill>
                  <a:schemeClr val="dk1"/>
                </a:solidFill>
              </a:rPr>
              <a:t>different </a:t>
            </a:r>
            <a:r>
              <a:rPr lang="en" sz="1200" dirty="0">
                <a:solidFill>
                  <a:schemeClr val="dk1"/>
                </a:solidFill>
              </a:rPr>
              <a:t>languages</a:t>
            </a:r>
          </a:p>
        </p:txBody>
      </p:sp>
    </p:spTree>
    <p:extLst>
      <p:ext uri="{BB962C8B-B14F-4D97-AF65-F5344CB8AC3E}">
        <p14:creationId xmlns:p14="http://schemas.microsoft.com/office/powerpoint/2010/main" val="239245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04800" rtl="0">
              <a:spcBef>
                <a:spcPts val="0"/>
              </a:spcBef>
              <a:buClr>
                <a:srgbClr val="000000"/>
              </a:buClr>
              <a:buSzPct val="109090"/>
              <a:buFont typeface="Droid Sans"/>
              <a:buAutoNum type="arabicPeriod"/>
            </a:pPr>
            <a:r>
              <a:rPr lang="en" b="1" dirty="0"/>
              <a:t>Education: </a:t>
            </a:r>
            <a:r>
              <a:rPr lang="en" dirty="0"/>
              <a:t>Adult ESL, After School Youth, Citizenship Training, and Computer Skills Courses</a:t>
            </a:r>
          </a:p>
          <a:p>
            <a:pPr marL="457200" lvl="0" indent="-304800" rtl="0">
              <a:spcBef>
                <a:spcPts val="0"/>
              </a:spcBef>
              <a:buClr>
                <a:srgbClr val="000000"/>
              </a:buClr>
              <a:buSzPct val="109090"/>
              <a:buFont typeface="Arial"/>
              <a:buAutoNum type="arabicPeriod"/>
            </a:pPr>
            <a:r>
              <a:rPr lang="en" b="1" dirty="0"/>
              <a:t>Employment: </a:t>
            </a:r>
            <a:r>
              <a:rPr lang="en" dirty="0"/>
              <a:t>Workforce Preparation Program, including skills inventories, job search, online/paper application assistance, resume building, interview preparation, and weekly job training classes.</a:t>
            </a:r>
          </a:p>
          <a:p>
            <a:pPr marL="457200" lvl="0" indent="-304800" rtl="0">
              <a:spcBef>
                <a:spcPts val="0"/>
              </a:spcBef>
              <a:buClr>
                <a:srgbClr val="000000"/>
              </a:buClr>
              <a:buSzPct val="109090"/>
              <a:buFont typeface="Arial"/>
              <a:buAutoNum type="arabicPeriod"/>
            </a:pPr>
            <a:r>
              <a:rPr lang="en" b="1" dirty="0"/>
              <a:t>Health</a:t>
            </a:r>
            <a:r>
              <a:rPr lang="en" dirty="0"/>
              <a:t>: Following the development of the Nashville Refugee Health Initiative in 2013, NICE developed a health program to provide education to the refugee and immigrant communities in MT. Consists of four components: Wellness Partner Program, monthly nutrition classes, weekly fitness classes, and monthly health screenings.</a:t>
            </a:r>
          </a:p>
          <a:p>
            <a:pPr marL="457200" lvl="0" indent="-304800" rtl="0">
              <a:spcBef>
                <a:spcPts val="0"/>
              </a:spcBef>
              <a:buClr>
                <a:srgbClr val="000000"/>
              </a:buClr>
              <a:buSzPct val="109090"/>
              <a:buFont typeface="Arial"/>
              <a:buAutoNum type="arabicPeriod"/>
            </a:pPr>
            <a:r>
              <a:rPr lang="en" b="1" dirty="0"/>
              <a:t>Immigration: </a:t>
            </a:r>
            <a:r>
              <a:rPr lang="en" dirty="0"/>
              <a:t>Aiming to enable our clients to effectively and efficiently transition into life in MT, we have Board of Immigration Appeals accredited staff member, and our services include completing and filing immigration forms, providing interpretation, consultation services, and immigration case follow-up. </a:t>
            </a:r>
          </a:p>
          <a:p>
            <a:pPr marL="457200" lvl="0" indent="-304800" rtl="0">
              <a:spcBef>
                <a:spcPts val="0"/>
              </a:spcBef>
              <a:buClr>
                <a:srgbClr val="000000"/>
              </a:buClr>
              <a:buSzPct val="109090"/>
              <a:buFont typeface="Arial"/>
              <a:buAutoNum type="arabicPeriod"/>
            </a:pPr>
            <a:r>
              <a:rPr lang="en" b="1" dirty="0"/>
              <a:t>Resettlement: </a:t>
            </a:r>
            <a:r>
              <a:rPr lang="en" dirty="0"/>
              <a:t>Our team meets clients at the airport, ensures home cooked meal and orients new arrivals to their new life. We hlep meet immediate needs such as furnishing homes, scheduling initial medical screenings, enrolling children in schools. Through our Match Grant, Refugee Cash Assistance, Refugee Medical Assistance, and Refugee Social Services programs we work to break down barriers between life as a refugee and self-sufficiency. </a:t>
            </a:r>
            <a:endParaRPr lang="en" dirty="0" smtClean="0"/>
          </a:p>
          <a:p>
            <a:pPr marL="457200" lvl="0" indent="-304800" rtl="0">
              <a:spcBef>
                <a:spcPts val="0"/>
              </a:spcBef>
              <a:buClr>
                <a:srgbClr val="000000"/>
              </a:buClr>
              <a:buSzPct val="109090"/>
              <a:buFont typeface="Arial"/>
              <a:buAutoNum type="arabicPeriod"/>
            </a:pPr>
            <a:r>
              <a:rPr lang="en" b="1" dirty="0" smtClean="0"/>
              <a:t>Refugee </a:t>
            </a:r>
            <a:r>
              <a:rPr lang="en" b="1" dirty="0"/>
              <a:t>Integration Support and Empowerment: </a:t>
            </a:r>
            <a:r>
              <a:rPr lang="en-US" sz="1100" b="1" dirty="0" smtClean="0">
                <a:effectLst/>
                <a:latin typeface="Times New Roman"/>
                <a:ea typeface="Calibri"/>
                <a:cs typeface="Times New Roman"/>
              </a:rPr>
              <a:t>RISE </a:t>
            </a:r>
            <a:r>
              <a:rPr lang="en-US" sz="1100" dirty="0" smtClean="0">
                <a:effectLst/>
                <a:latin typeface="Times New Roman"/>
                <a:ea typeface="Calibri"/>
                <a:cs typeface="Times New Roman"/>
              </a:rPr>
              <a:t>(Refugee Integration Support and Empowerment) assists refugees that have been in the USA at least 8 months but less than 5 years and not currently enrolled in a federally funded program. The overarching goal of RISE is to empower refugee families and communities. The RISE program components are designed to address barriers to self-sufficiency while also building capacity among ethnic community members to advocate for their self-sufficiency.  The RISE grant targets Burmese, Bhutanese, Somali, and Iraqi communities, but the programs are open to all refugees/</a:t>
            </a:r>
            <a:r>
              <a:rPr lang="en-US" sz="1100" dirty="0" err="1" smtClean="0">
                <a:effectLst/>
                <a:latin typeface="Times New Roman"/>
                <a:ea typeface="Calibri"/>
                <a:cs typeface="Times New Roman"/>
              </a:rPr>
              <a:t>asylees</a:t>
            </a:r>
            <a:r>
              <a:rPr lang="en-US" sz="1100" dirty="0" smtClean="0">
                <a:effectLst/>
                <a:latin typeface="Times New Roman"/>
                <a:ea typeface="Calibri"/>
                <a:cs typeface="Times New Roman"/>
              </a:rPr>
              <a:t>. </a:t>
            </a:r>
            <a:endParaRPr lang="en-US" sz="1100" dirty="0" smtClean="0">
              <a:effectLst/>
              <a:latin typeface="Calibri"/>
              <a:ea typeface="Calibri"/>
              <a:cs typeface="Times New Roman"/>
            </a:endParaRPr>
          </a:p>
          <a:p>
            <a:pPr marL="457200" lvl="0" indent="-304800">
              <a:spcBef>
                <a:spcPts val="0"/>
              </a:spcBef>
              <a:buClr>
                <a:srgbClr val="000000"/>
              </a:buClr>
              <a:buSzPct val="109090"/>
              <a:buFont typeface="Arial"/>
              <a:buAutoNum type="arabicPeriod"/>
            </a:pPr>
            <a:endParaRPr lang="en" dirty="0"/>
          </a:p>
        </p:txBody>
      </p:sp>
    </p:spTree>
    <p:extLst>
      <p:ext uri="{BB962C8B-B14F-4D97-AF65-F5344CB8AC3E}">
        <p14:creationId xmlns:p14="http://schemas.microsoft.com/office/powerpoint/2010/main" val="1438389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1" name="Shape 1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17500" rtl="0">
              <a:spcBef>
                <a:spcPts val="0"/>
              </a:spcBef>
              <a:buClr>
                <a:srgbClr val="000000"/>
              </a:buClr>
              <a:buSzPct val="127272"/>
              <a:buFont typeface="Arial"/>
              <a:buChar char="●"/>
            </a:pPr>
            <a:r>
              <a:rPr lang="en" dirty="0"/>
              <a:t>The UNHCR defines a refugee as a person who flees his or her country and is unwilling or unable to return due to a well-founded fear. This fear is based on persecution for reasons of race, religion, nationality, membership in a particular social group, or for political opinion (Tennessee Office for Refugees).</a:t>
            </a:r>
          </a:p>
          <a:p>
            <a:pPr marL="457200" lvl="0" indent="-317500" rtl="0">
              <a:spcBef>
                <a:spcPts val="0"/>
              </a:spcBef>
              <a:buClr>
                <a:srgbClr val="000000"/>
              </a:buClr>
              <a:buSzPct val="127272"/>
              <a:buFont typeface="Arial"/>
              <a:buChar char="●"/>
            </a:pPr>
            <a:r>
              <a:rPr lang="en" dirty="0"/>
              <a:t>Asylees are like refugees, with the exception that asylees arrive in the US on their own as students, tourists, businesspeople, or without any immigration status at all. </a:t>
            </a:r>
            <a:r>
              <a:rPr lang="en" dirty="0" smtClean="0"/>
              <a:t>After </a:t>
            </a:r>
            <a:r>
              <a:rPr lang="en" dirty="0"/>
              <a:t>they have entered the country or reached a port of entry, they apply for and may receive a grant of asylum, acknowledging that they meet the legal definition of a refugee and are permitted to stay in the US.  </a:t>
            </a:r>
          </a:p>
          <a:p>
            <a:pPr marL="457200" lvl="0" indent="-317500">
              <a:spcBef>
                <a:spcPts val="0"/>
              </a:spcBef>
              <a:buClr>
                <a:srgbClr val="000000"/>
              </a:buClr>
              <a:buFont typeface="Arial"/>
              <a:buChar char="●"/>
            </a:pPr>
            <a:endParaRPr dirty="0"/>
          </a:p>
        </p:txBody>
      </p:sp>
    </p:spTree>
    <p:extLst>
      <p:ext uri="{BB962C8B-B14F-4D97-AF65-F5344CB8AC3E}">
        <p14:creationId xmlns:p14="http://schemas.microsoft.com/office/powerpoint/2010/main" val="41409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1" name="Shape 1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04800" rtl="0">
              <a:spcBef>
                <a:spcPts val="0"/>
              </a:spcBef>
              <a:buClr>
                <a:srgbClr val="000000"/>
              </a:buClr>
              <a:buSzPct val="100000"/>
              <a:buFont typeface="Arial"/>
              <a:buChar char="●"/>
            </a:pPr>
            <a:r>
              <a:rPr lang="en" sz="1200">
                <a:solidFill>
                  <a:schemeClr val="dk1"/>
                </a:solidFill>
              </a:rPr>
              <a:t>“During the year,  UNHCR submitted 93,200 refugees to States for Resettlement ,and some 71,600 departed with UNHCR’s assistance. According to government statistics, 21 countries admitted 98,400 refugees for resettlement during 2013 (with or without UNHCR’s assistance). The United States of America received the highest number (66,200).” (UNHCR 2013) </a:t>
            </a:r>
          </a:p>
          <a:p>
            <a:pPr marL="457200" lvl="0" indent="-304800">
              <a:spcBef>
                <a:spcPts val="0"/>
              </a:spcBef>
              <a:buClr>
                <a:schemeClr val="dk1"/>
              </a:buClr>
              <a:buSzPct val="100000"/>
              <a:buFont typeface="Arial"/>
              <a:buChar char="●"/>
            </a:pPr>
            <a:r>
              <a:rPr lang="en" sz="1200">
                <a:solidFill>
                  <a:schemeClr val="dk1"/>
                </a:solidFill>
              </a:rPr>
              <a:t>“By the end of 2013, an estimated 51.2 million persons worldwide were considered to be forcibly displaced due to persecution, conflict, generalized violence, or human rights violations. These included 16.7 million refugees, 33.3 million internally displaced persons (IDPs), and close to 1.2 million individuals whose asylum applications had not yet been adjudicated by the end of the reporting period. The 2013 levels of forcible displacement were the highest since at least 1989, the first year that comprehensive statistics on global forced displacement existed. If these 51.2 million persons were a nation, they would make up the 26th largest in the world.” </a:t>
            </a:r>
          </a:p>
        </p:txBody>
      </p:sp>
    </p:spTree>
    <p:extLst>
      <p:ext uri="{BB962C8B-B14F-4D97-AF65-F5344CB8AC3E}">
        <p14:creationId xmlns:p14="http://schemas.microsoft.com/office/powerpoint/2010/main" val="3547046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6" name="Shape 2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04800" rtl="0">
              <a:spcBef>
                <a:spcPts val="0"/>
              </a:spcBef>
              <a:buClr>
                <a:srgbClr val="000000"/>
              </a:buClr>
              <a:buSzPct val="100000"/>
              <a:buFont typeface="Arial"/>
              <a:buChar char="●"/>
            </a:pPr>
            <a:r>
              <a:rPr lang="en" sz="1200">
                <a:solidFill>
                  <a:schemeClr val="dk1"/>
                </a:solidFill>
              </a:rPr>
              <a:t>“During the year,  UNHCR submitted 93,200 refugees to States for Resettlement ,and some 71,600 departed with UNHCR’s assistance. According to government statistics, 21 countries admitted 98,400 refugees for resettlement during 2013 (with or without UNHCR’s assistance). The United States of America received the highest number (66,200).” (UNHCR 2013) </a:t>
            </a:r>
          </a:p>
          <a:p>
            <a:pPr marL="457200" lvl="0" indent="-304800" rtl="0">
              <a:spcBef>
                <a:spcPts val="0"/>
              </a:spcBef>
              <a:buClr>
                <a:schemeClr val="dk1"/>
              </a:buClr>
              <a:buSzPct val="100000"/>
              <a:buFont typeface="Arial"/>
              <a:buChar char="●"/>
            </a:pPr>
            <a:r>
              <a:rPr lang="en" sz="1200">
                <a:solidFill>
                  <a:schemeClr val="dk1"/>
                </a:solidFill>
              </a:rPr>
              <a:t>“By the end of 2013, an estimated 51.2 million persons worldwide were considered to be forcibly displaced due to persecution, conflict, generalized violence, or human rights violations. These included 16.7 million refugees, 33.3 million internally displaced persons (IDPs), and close to 1.2 million individuals whose asylum applications had not yet been adjudicated by the end of the reporting period. The 2013 levels of forcible displacement were the highest since at least 1989, the first year that comprehensive statistics on global forced displacement existed. If these 51.2 million persons were a nation, they would make up the 26th largest in the world.” </a:t>
            </a:r>
          </a:p>
        </p:txBody>
      </p:sp>
    </p:spTree>
    <p:extLst>
      <p:ext uri="{BB962C8B-B14F-4D97-AF65-F5344CB8AC3E}">
        <p14:creationId xmlns:p14="http://schemas.microsoft.com/office/powerpoint/2010/main" val="672241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17500" rtl="0">
              <a:spcBef>
                <a:spcPts val="0"/>
              </a:spcBef>
              <a:buClr>
                <a:srgbClr val="000000"/>
              </a:buClr>
              <a:buSzPct val="100000"/>
              <a:buFont typeface="Arial"/>
              <a:buChar char="●"/>
            </a:pPr>
            <a:r>
              <a:rPr lang="en" sz="1400" dirty="0">
                <a:solidFill>
                  <a:schemeClr val="dk1"/>
                </a:solidFill>
              </a:rPr>
              <a:t>As of 2012, there were about 57,869 refugees in Tennessee, which is less than 1% of the population</a:t>
            </a:r>
          </a:p>
          <a:p>
            <a:pPr marL="457200" lvl="0" indent="-317500" rtl="0">
              <a:spcBef>
                <a:spcPts val="0"/>
              </a:spcBef>
              <a:buClr>
                <a:schemeClr val="dk1"/>
              </a:buClr>
              <a:buSzPct val="100000"/>
              <a:buFont typeface="Arial"/>
              <a:buChar char="●"/>
            </a:pPr>
            <a:r>
              <a:rPr lang="en" sz="1400" dirty="0">
                <a:solidFill>
                  <a:schemeClr val="dk1"/>
                </a:solidFill>
              </a:rPr>
              <a:t>70% of incoming refugees are joining families already here</a:t>
            </a:r>
          </a:p>
          <a:p>
            <a:pPr marL="457200" lvl="0" indent="-317500">
              <a:spcBef>
                <a:spcPts val="0"/>
              </a:spcBef>
              <a:buClr>
                <a:schemeClr val="dk1"/>
              </a:buClr>
              <a:buSzPct val="100000"/>
              <a:buFont typeface="Arial"/>
              <a:buChar char="●"/>
            </a:pPr>
            <a:r>
              <a:rPr lang="en" sz="1400" dirty="0">
                <a:solidFill>
                  <a:schemeClr val="dk1"/>
                </a:solidFill>
              </a:rPr>
              <a:t>Davidson County takes in more than half of the entire state’s incoming refugees</a:t>
            </a:r>
          </a:p>
        </p:txBody>
      </p:sp>
    </p:spTree>
    <p:extLst>
      <p:ext uri="{BB962C8B-B14F-4D97-AF65-F5344CB8AC3E}">
        <p14:creationId xmlns:p14="http://schemas.microsoft.com/office/powerpoint/2010/main" val="3373657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39" name="Shape 2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855081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685800" y="1583342"/>
            <a:ext cx="7772400" cy="1159856"/>
          </a:xfrm>
          <a:prstGeom prst="rect">
            <a:avLst/>
          </a:prstGeom>
        </p:spPr>
        <p:txBody>
          <a:bodyPr lIns="91425" tIns="91425" rIns="91425" bIns="91425" anchor="b" anchorCtr="0"/>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a:endParaRPr/>
          </a:p>
        </p:txBody>
      </p:sp>
      <p:sp>
        <p:nvSpPr>
          <p:cNvPr id="10" name="Shape 10"/>
          <p:cNvSpPr txBox="1">
            <a:spLocks noGrp="1"/>
          </p:cNvSpPr>
          <p:nvPr>
            <p:ph type="subTitle" idx="1"/>
          </p:nvPr>
        </p:nvSpPr>
        <p:spPr>
          <a:xfrm>
            <a:off x="685800" y="2840053"/>
            <a:ext cx="7772400" cy="784737"/>
          </a:xfrm>
          <a:prstGeom prst="rect">
            <a:avLst/>
          </a:prstGeom>
        </p:spPr>
        <p:txBody>
          <a:bodyPr lIns="91425" tIns="91425" rIns="91425" bIns="91425" anchor="t" anchorCtr="0"/>
          <a:lstStyle>
            <a:lvl1pPr algn="ctr">
              <a:spcBef>
                <a:spcPts val="0"/>
              </a:spcBef>
              <a:buClr>
                <a:schemeClr val="dk2"/>
              </a:buClr>
              <a:buNone/>
              <a:defRPr>
                <a:solidFill>
                  <a:schemeClr val="dk2"/>
                </a:solidFill>
              </a:defRPr>
            </a:lvl1pPr>
            <a:lvl2pPr algn="ctr">
              <a:spcBef>
                <a:spcPts val="0"/>
              </a:spcBef>
              <a:buClr>
                <a:schemeClr val="dk2"/>
              </a:buClr>
              <a:buSzPct val="100000"/>
              <a:buNone/>
              <a:defRPr sz="3000">
                <a:solidFill>
                  <a:schemeClr val="dk2"/>
                </a:solidFill>
              </a:defRPr>
            </a:lvl2pPr>
            <a:lvl3pPr algn="ctr">
              <a:spcBef>
                <a:spcPts val="0"/>
              </a:spcBef>
              <a:buClr>
                <a:schemeClr val="dk2"/>
              </a:buClr>
              <a:buSzPct val="100000"/>
              <a:buNone/>
              <a:defRPr sz="3000">
                <a:solidFill>
                  <a:schemeClr val="dk2"/>
                </a:solidFill>
              </a:defRPr>
            </a:lvl3pPr>
            <a:lvl4pPr algn="ctr">
              <a:spcBef>
                <a:spcPts val="0"/>
              </a:spcBef>
              <a:buClr>
                <a:schemeClr val="dk2"/>
              </a:buClr>
              <a:buSzPct val="100000"/>
              <a:buNone/>
              <a:defRPr sz="3000">
                <a:solidFill>
                  <a:schemeClr val="dk2"/>
                </a:solidFill>
              </a:defRPr>
            </a:lvl4pPr>
            <a:lvl5pPr algn="ctr">
              <a:spcBef>
                <a:spcPts val="0"/>
              </a:spcBef>
              <a:buClr>
                <a:schemeClr val="dk2"/>
              </a:buClr>
              <a:buSzPct val="100000"/>
              <a:buNone/>
              <a:defRPr sz="3000">
                <a:solidFill>
                  <a:schemeClr val="dk2"/>
                </a:solidFill>
              </a:defRPr>
            </a:lvl5pPr>
            <a:lvl6pPr algn="ctr">
              <a:spcBef>
                <a:spcPts val="0"/>
              </a:spcBef>
              <a:buClr>
                <a:schemeClr val="dk2"/>
              </a:buClr>
              <a:buSzPct val="100000"/>
              <a:buNone/>
              <a:defRPr sz="3000">
                <a:solidFill>
                  <a:schemeClr val="dk2"/>
                </a:solidFill>
              </a:defRPr>
            </a:lvl6pPr>
            <a:lvl7pPr algn="ctr">
              <a:spcBef>
                <a:spcPts val="0"/>
              </a:spcBef>
              <a:buClr>
                <a:schemeClr val="dk2"/>
              </a:buClr>
              <a:buSzPct val="100000"/>
              <a:buNone/>
              <a:defRPr sz="3000">
                <a:solidFill>
                  <a:schemeClr val="dk2"/>
                </a:solidFill>
              </a:defRPr>
            </a:lvl7pPr>
            <a:lvl8pPr algn="ctr">
              <a:spcBef>
                <a:spcPts val="0"/>
              </a:spcBef>
              <a:buClr>
                <a:schemeClr val="dk2"/>
              </a:buClr>
              <a:buSzPct val="100000"/>
              <a:buNone/>
              <a:defRPr sz="3000">
                <a:solidFill>
                  <a:schemeClr val="dk2"/>
                </a:solidFill>
              </a:defRPr>
            </a:lvl8pPr>
            <a:lvl9pPr algn="ctr">
              <a:spcBef>
                <a:spcPts val="0"/>
              </a:spcBef>
              <a:buClr>
                <a:schemeClr val="dk2"/>
              </a:buClr>
              <a:buSzPct val="100000"/>
              <a:buNone/>
              <a:defRPr sz="3000">
                <a:solidFill>
                  <a:schemeClr val="dk2"/>
                </a:solidFill>
              </a:defRPr>
            </a:lvl9pPr>
          </a:lstStyle>
          <a:p>
            <a:endParaRPr/>
          </a:p>
        </p:txBody>
      </p:sp>
      <p:sp>
        <p:nvSpPr>
          <p:cNvPr id="11" name="Shape 11"/>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05978"/>
            <a:ext cx="8229600" cy="85725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457200" y="1200150"/>
            <a:ext cx="8229600" cy="372568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57200" y="205978"/>
            <a:ext cx="8229600" cy="85725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body" idx="1"/>
          </p:nvPr>
        </p:nvSpPr>
        <p:spPr>
          <a:xfrm>
            <a:off x="457200" y="1200150"/>
            <a:ext cx="3994525" cy="372568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9" name="Shape 19"/>
          <p:cNvSpPr txBox="1">
            <a:spLocks noGrp="1"/>
          </p:cNvSpPr>
          <p:nvPr>
            <p:ph type="body" idx="2"/>
          </p:nvPr>
        </p:nvSpPr>
        <p:spPr>
          <a:xfrm>
            <a:off x="4692273" y="1200150"/>
            <a:ext cx="3994525" cy="372568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0" name="Shape 20"/>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05978"/>
            <a:ext cx="8229600" cy="85725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3" name="Shape 23"/>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24"/>
        <p:cNvGrpSpPr/>
        <p:nvPr/>
      </p:nvGrpSpPr>
      <p:grpSpPr>
        <a:xfrm>
          <a:off x="0" y="0"/>
          <a:ext cx="0" cy="0"/>
          <a:chOff x="0" y="0"/>
          <a:chExt cx="0" cy="0"/>
        </a:xfrm>
      </p:grpSpPr>
      <p:sp>
        <p:nvSpPr>
          <p:cNvPr id="25" name="Shape 25"/>
          <p:cNvSpPr txBox="1">
            <a:spLocks noGrp="1"/>
          </p:cNvSpPr>
          <p:nvPr>
            <p:ph type="body" idx="1"/>
          </p:nvPr>
        </p:nvSpPr>
        <p:spPr>
          <a:xfrm>
            <a:off x="457200" y="4406309"/>
            <a:ext cx="8229600" cy="519520"/>
          </a:xfrm>
          <a:prstGeom prst="rect">
            <a:avLst/>
          </a:prstGeom>
        </p:spPr>
        <p:txBody>
          <a:bodyPr lIns="91425" tIns="91425" rIns="91425" bIns="91425" anchor="t" anchorCtr="0"/>
          <a:lstStyle>
            <a:lvl1pPr algn="ctr">
              <a:spcBef>
                <a:spcPts val="360"/>
              </a:spcBef>
              <a:buSzPct val="100000"/>
              <a:buNone/>
              <a:defRPr sz="1800"/>
            </a:lvl1pPr>
          </a:lstStyle>
          <a:p>
            <a:endParaRPr/>
          </a:p>
        </p:txBody>
      </p:sp>
      <p:sp>
        <p:nvSpPr>
          <p:cNvPr id="26" name="Shape 26"/>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7"/>
        <p:cNvGrpSpPr/>
        <p:nvPr/>
      </p:nvGrpSpPr>
      <p:grpSpPr>
        <a:xfrm>
          <a:off x="0" y="0"/>
          <a:ext cx="0" cy="0"/>
          <a:chOff x="0" y="0"/>
          <a:chExt cx="0" cy="0"/>
        </a:xfrm>
      </p:grpSpPr>
      <p:sp>
        <p:nvSpPr>
          <p:cNvPr id="28" name="Shape 28"/>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05978"/>
            <a:ext cx="8229600" cy="857250"/>
          </a:xfrm>
          <a:prstGeom prst="rect">
            <a:avLst/>
          </a:prstGeom>
          <a:noFill/>
          <a:ln>
            <a:noFill/>
          </a:ln>
        </p:spPr>
        <p:txBody>
          <a:bodyPr lIns="91425" tIns="91425" rIns="91425" bIns="91425" anchor="b" anchorCtr="0"/>
          <a:lstStyle>
            <a:lvl1pPr>
              <a:spcBef>
                <a:spcPts val="0"/>
              </a:spcBef>
              <a:buClr>
                <a:schemeClr val="dk1"/>
              </a:buClr>
              <a:buSzPct val="100000"/>
              <a:buNone/>
              <a:defRPr sz="3600" b="1">
                <a:solidFill>
                  <a:schemeClr val="dk1"/>
                </a:solidFill>
              </a:defRPr>
            </a:lvl1pPr>
            <a:lvl2pPr>
              <a:spcBef>
                <a:spcPts val="0"/>
              </a:spcBef>
              <a:buClr>
                <a:schemeClr val="dk1"/>
              </a:buClr>
              <a:buSzPct val="100000"/>
              <a:buNone/>
              <a:defRPr sz="3600" b="1">
                <a:solidFill>
                  <a:schemeClr val="dk1"/>
                </a:solidFill>
              </a:defRPr>
            </a:lvl2pPr>
            <a:lvl3pPr>
              <a:spcBef>
                <a:spcPts val="0"/>
              </a:spcBef>
              <a:buClr>
                <a:schemeClr val="dk1"/>
              </a:buClr>
              <a:buSzPct val="100000"/>
              <a:buNone/>
              <a:defRPr sz="3600" b="1">
                <a:solidFill>
                  <a:schemeClr val="dk1"/>
                </a:solidFill>
              </a:defRPr>
            </a:lvl3pPr>
            <a:lvl4pPr>
              <a:spcBef>
                <a:spcPts val="0"/>
              </a:spcBef>
              <a:buClr>
                <a:schemeClr val="dk1"/>
              </a:buClr>
              <a:buSzPct val="100000"/>
              <a:buNone/>
              <a:defRPr sz="3600" b="1">
                <a:solidFill>
                  <a:schemeClr val="dk1"/>
                </a:solidFill>
              </a:defRPr>
            </a:lvl4pPr>
            <a:lvl5pPr>
              <a:spcBef>
                <a:spcPts val="0"/>
              </a:spcBef>
              <a:buClr>
                <a:schemeClr val="dk1"/>
              </a:buClr>
              <a:buSzPct val="100000"/>
              <a:buNone/>
              <a:defRPr sz="3600" b="1">
                <a:solidFill>
                  <a:schemeClr val="dk1"/>
                </a:solidFill>
              </a:defRPr>
            </a:lvl5pPr>
            <a:lvl6pPr>
              <a:spcBef>
                <a:spcPts val="0"/>
              </a:spcBef>
              <a:buClr>
                <a:schemeClr val="dk1"/>
              </a:buClr>
              <a:buSzPct val="100000"/>
              <a:buNone/>
              <a:defRPr sz="3600" b="1">
                <a:solidFill>
                  <a:schemeClr val="dk1"/>
                </a:solidFill>
              </a:defRPr>
            </a:lvl6pPr>
            <a:lvl7pPr>
              <a:spcBef>
                <a:spcPts val="0"/>
              </a:spcBef>
              <a:buClr>
                <a:schemeClr val="dk1"/>
              </a:buClr>
              <a:buSzPct val="100000"/>
              <a:buNone/>
              <a:defRPr sz="3600" b="1">
                <a:solidFill>
                  <a:schemeClr val="dk1"/>
                </a:solidFill>
              </a:defRPr>
            </a:lvl7pPr>
            <a:lvl8pPr>
              <a:spcBef>
                <a:spcPts val="0"/>
              </a:spcBef>
              <a:buClr>
                <a:schemeClr val="dk1"/>
              </a:buClr>
              <a:buSzPct val="100000"/>
              <a:buNone/>
              <a:defRPr sz="3600" b="1">
                <a:solidFill>
                  <a:schemeClr val="dk1"/>
                </a:solidFill>
              </a:defRPr>
            </a:lvl8pPr>
            <a:lvl9pPr>
              <a:spcBef>
                <a:spcPts val="0"/>
              </a:spcBef>
              <a:buClr>
                <a:schemeClr val="dk1"/>
              </a:buClr>
              <a:buSzPct val="100000"/>
              <a:buNone/>
              <a:defRPr sz="3600" b="1">
                <a:solidFill>
                  <a:schemeClr val="dk1"/>
                </a:solidFill>
              </a:defRPr>
            </a:lvl9pPr>
          </a:lstStyle>
          <a:p>
            <a:endParaRPr/>
          </a:p>
        </p:txBody>
      </p:sp>
      <p:sp>
        <p:nvSpPr>
          <p:cNvPr id="6" name="Shape 6"/>
          <p:cNvSpPr txBox="1">
            <a:spLocks noGrp="1"/>
          </p:cNvSpPr>
          <p:nvPr>
            <p:ph type="body" idx="1"/>
          </p:nvPr>
        </p:nvSpPr>
        <p:spPr>
          <a:xfrm>
            <a:off x="457200" y="1200150"/>
            <a:ext cx="8229600" cy="3725680"/>
          </a:xfrm>
          <a:prstGeom prst="rect">
            <a:avLst/>
          </a:prstGeom>
          <a:noFill/>
          <a:ln>
            <a:noFill/>
          </a:ln>
        </p:spPr>
        <p:txBody>
          <a:bodyPr lIns="91425" tIns="91425" rIns="91425" bIns="91425" anchor="t" anchorCtr="0"/>
          <a:lstStyle>
            <a:lvl1pPr>
              <a:spcBef>
                <a:spcPts val="600"/>
              </a:spcBef>
              <a:buClr>
                <a:schemeClr val="dk1"/>
              </a:buClr>
              <a:buSzPct val="100000"/>
              <a:defRPr sz="3000">
                <a:solidFill>
                  <a:schemeClr val="dk1"/>
                </a:solidFill>
              </a:defRPr>
            </a:lvl1pPr>
            <a:lvl2pPr>
              <a:spcBef>
                <a:spcPts val="480"/>
              </a:spcBef>
              <a:buClr>
                <a:schemeClr val="dk1"/>
              </a:buClr>
              <a:buSzPct val="100000"/>
              <a:defRPr sz="2400">
                <a:solidFill>
                  <a:schemeClr val="dk1"/>
                </a:solidFill>
              </a:defRPr>
            </a:lvl2pPr>
            <a:lvl3pPr>
              <a:spcBef>
                <a:spcPts val="480"/>
              </a:spcBef>
              <a:buClr>
                <a:schemeClr val="dk1"/>
              </a:buClr>
              <a:buSzPct val="100000"/>
              <a:defRPr sz="2400">
                <a:solidFill>
                  <a:schemeClr val="dk1"/>
                </a:solidFill>
              </a:defRPr>
            </a:lvl3pPr>
            <a:lvl4pPr>
              <a:spcBef>
                <a:spcPts val="360"/>
              </a:spcBef>
              <a:buClr>
                <a:schemeClr val="dk1"/>
              </a:buClr>
              <a:buSzPct val="100000"/>
              <a:defRPr sz="1800">
                <a:solidFill>
                  <a:schemeClr val="dk1"/>
                </a:solidFill>
              </a:defRPr>
            </a:lvl4pPr>
            <a:lvl5pPr>
              <a:spcBef>
                <a:spcPts val="360"/>
              </a:spcBef>
              <a:buClr>
                <a:schemeClr val="dk1"/>
              </a:buClr>
              <a:buSzPct val="100000"/>
              <a:defRPr sz="1800">
                <a:solidFill>
                  <a:schemeClr val="dk1"/>
                </a:solidFill>
              </a:defRPr>
            </a:lvl5pPr>
            <a:lvl6pPr>
              <a:spcBef>
                <a:spcPts val="360"/>
              </a:spcBef>
              <a:buClr>
                <a:schemeClr val="dk1"/>
              </a:buClr>
              <a:buSzPct val="100000"/>
              <a:defRPr sz="1800">
                <a:solidFill>
                  <a:schemeClr val="dk1"/>
                </a:solidFill>
              </a:defRPr>
            </a:lvl6pPr>
            <a:lvl7pPr>
              <a:spcBef>
                <a:spcPts val="360"/>
              </a:spcBef>
              <a:buClr>
                <a:schemeClr val="dk1"/>
              </a:buClr>
              <a:buSzPct val="100000"/>
              <a:defRPr sz="1800">
                <a:solidFill>
                  <a:schemeClr val="dk1"/>
                </a:solidFill>
              </a:defRPr>
            </a:lvl7pPr>
            <a:lvl8pPr>
              <a:spcBef>
                <a:spcPts val="360"/>
              </a:spcBef>
              <a:buClr>
                <a:schemeClr val="dk1"/>
              </a:buClr>
              <a:buSzPct val="100000"/>
              <a:defRPr sz="1800">
                <a:solidFill>
                  <a:schemeClr val="dk1"/>
                </a:solidFill>
              </a:defRPr>
            </a:lvl8pPr>
            <a:lvl9pPr>
              <a:spcBef>
                <a:spcPts val="360"/>
              </a:spcBef>
              <a:buClr>
                <a:schemeClr val="dk1"/>
              </a:buClr>
              <a:buSzPct val="100000"/>
              <a:defRPr sz="1800">
                <a:solidFill>
                  <a:schemeClr val="dk1"/>
                </a:solidFill>
              </a:defRPr>
            </a:lvl9pPr>
          </a:lstStyle>
          <a:p>
            <a:endParaRPr/>
          </a:p>
        </p:txBody>
      </p:sp>
      <p:sp>
        <p:nvSpPr>
          <p:cNvPr id="7" name="Shape 7"/>
          <p:cNvSpPr txBox="1">
            <a:spLocks noGrp="1"/>
          </p:cNvSpPr>
          <p:nvPr>
            <p:ph type="sldNum" idx="12"/>
          </p:nvPr>
        </p:nvSpPr>
        <p:spPr>
          <a:xfrm>
            <a:off x="8556791" y="4749850"/>
            <a:ext cx="548699" cy="393524"/>
          </a:xfrm>
          <a:prstGeom prst="rect">
            <a:avLst/>
          </a:prstGeom>
          <a:noFill/>
          <a:ln>
            <a:noFill/>
          </a:ln>
        </p:spPr>
        <p:txBody>
          <a:bodyPr lIns="91425" tIns="91425" rIns="91425" bIns="91425" anchor="ctr" anchorCtr="0">
            <a:noAutofit/>
          </a:bodyPr>
          <a:lstStyle>
            <a:lvl1pPr algn="r">
              <a:spcBef>
                <a:spcPts val="0"/>
              </a:spcBef>
              <a:buNone/>
              <a:defRPr sz="1300">
                <a:solidFill>
                  <a:schemeClr val="dk1"/>
                </a:solidFill>
              </a:defRPr>
            </a:lvl1pPr>
          </a:lstStyle>
          <a:p>
            <a:pPr>
              <a:spcBef>
                <a:spcPts val="0"/>
              </a:spcBef>
              <a:buNone/>
            </a:pPr>
            <a:fld id="{00000000-1234-1234-1234-123412341234}" type="slidenum">
              <a:rPr lang="en"/>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15.jp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sp>
        <p:nvSpPr>
          <p:cNvPr id="30" name="Shape 30"/>
          <p:cNvSpPr txBox="1">
            <a:spLocks noGrp="1"/>
          </p:cNvSpPr>
          <p:nvPr>
            <p:ph type="subTitle" idx="1"/>
          </p:nvPr>
        </p:nvSpPr>
        <p:spPr>
          <a:xfrm>
            <a:off x="685800" y="2840053"/>
            <a:ext cx="7772400" cy="784737"/>
          </a:xfrm>
          <a:prstGeom prst="rect">
            <a:avLst/>
          </a:prstGeom>
        </p:spPr>
        <p:txBody>
          <a:bodyPr lIns="91425" tIns="91425" rIns="91425" bIns="91425" anchor="t" anchorCtr="0">
            <a:noAutofit/>
          </a:bodyPr>
          <a:lstStyle/>
          <a:p>
            <a:pPr>
              <a:spcBef>
                <a:spcPts val="0"/>
              </a:spcBef>
              <a:buNone/>
            </a:pPr>
            <a:r>
              <a:rPr lang="en"/>
              <a:t>Volunteer Orientation</a:t>
            </a:r>
          </a:p>
        </p:txBody>
      </p:sp>
      <p:sp>
        <p:nvSpPr>
          <p:cNvPr id="31" name="Shape 31"/>
          <p:cNvSpPr txBox="1">
            <a:spLocks noGrp="1"/>
          </p:cNvSpPr>
          <p:nvPr>
            <p:ph type="ctrTitle"/>
          </p:nvPr>
        </p:nvSpPr>
        <p:spPr>
          <a:xfrm>
            <a:off x="685800" y="1583342"/>
            <a:ext cx="7772400" cy="1159856"/>
          </a:xfrm>
          <a:prstGeom prst="rect">
            <a:avLst/>
          </a:prstGeom>
        </p:spPr>
        <p:txBody>
          <a:bodyPr lIns="91425" tIns="91425" rIns="91425" bIns="91425" anchor="b" anchorCtr="0">
            <a:noAutofit/>
          </a:bodyPr>
          <a:lstStyle/>
          <a:p>
            <a:pPr>
              <a:spcBef>
                <a:spcPts val="0"/>
              </a:spcBef>
              <a:buNone/>
            </a:pPr>
            <a:r>
              <a:rPr lang="en"/>
              <a:t>Nashville International Center for Empowerment</a:t>
            </a:r>
          </a:p>
        </p:txBody>
      </p:sp>
      <p:pic>
        <p:nvPicPr>
          <p:cNvPr id="32" name="Shape 32"/>
          <p:cNvPicPr preferRelativeResize="0"/>
          <p:nvPr/>
        </p:nvPicPr>
        <p:blipFill rotWithShape="1">
          <a:blip r:embed="rId3">
            <a:alphaModFix/>
          </a:blip>
          <a:srcRect l="5655" t="9033" r="4295" b="21637"/>
          <a:stretch/>
        </p:blipFill>
        <p:spPr>
          <a:xfrm>
            <a:off x="652049" y="216975"/>
            <a:ext cx="7839899" cy="3229024"/>
          </a:xfrm>
          <a:prstGeom prst="rect">
            <a:avLst/>
          </a:prstGeom>
          <a:noFill/>
          <a:ln>
            <a:noFill/>
          </a:ln>
        </p:spPr>
      </p:pic>
      <p:sp>
        <p:nvSpPr>
          <p:cNvPr id="33" name="Shape 33"/>
          <p:cNvSpPr txBox="1"/>
          <p:nvPr/>
        </p:nvSpPr>
        <p:spPr>
          <a:xfrm>
            <a:off x="889798" y="3462419"/>
            <a:ext cx="7364399" cy="1176256"/>
          </a:xfrm>
          <a:prstGeom prst="rect">
            <a:avLst/>
          </a:prstGeom>
          <a:noFill/>
          <a:ln>
            <a:noFill/>
          </a:ln>
        </p:spPr>
        <p:txBody>
          <a:bodyPr lIns="91425" tIns="91425" rIns="91425" bIns="91425" anchor="ctr" anchorCtr="0">
            <a:noAutofit/>
          </a:bodyPr>
          <a:lstStyle/>
          <a:p>
            <a:pPr algn="ctr">
              <a:spcBef>
                <a:spcPts val="0"/>
              </a:spcBef>
              <a:buNone/>
            </a:pPr>
            <a:r>
              <a:rPr lang="en" sz="3200" dirty="0" smtClean="0">
                <a:solidFill>
                  <a:schemeClr val="bg2"/>
                </a:solidFill>
                <a:latin typeface="Times New Roman"/>
                <a:ea typeface="Times New Roman"/>
                <a:cs typeface="Times New Roman"/>
                <a:sym typeface="Times New Roman"/>
              </a:rPr>
              <a:t>NICE</a:t>
            </a:r>
          </a:p>
          <a:p>
            <a:pPr algn="ctr">
              <a:spcBef>
                <a:spcPts val="0"/>
              </a:spcBef>
              <a:buNone/>
            </a:pPr>
            <a:r>
              <a:rPr lang="en" sz="3200" dirty="0" smtClean="0">
                <a:solidFill>
                  <a:schemeClr val="bg2"/>
                </a:solidFill>
                <a:latin typeface="Times New Roman"/>
                <a:ea typeface="Times New Roman"/>
                <a:cs typeface="Times New Roman"/>
                <a:sym typeface="Times New Roman"/>
              </a:rPr>
              <a:t>Volunteer </a:t>
            </a:r>
            <a:r>
              <a:rPr lang="en" sz="3200" dirty="0">
                <a:solidFill>
                  <a:schemeClr val="bg2"/>
                </a:solidFill>
                <a:latin typeface="Times New Roman"/>
                <a:ea typeface="Times New Roman"/>
                <a:cs typeface="Times New Roman"/>
                <a:sym typeface="Times New Roman"/>
              </a:rPr>
              <a:t>Orientation</a:t>
            </a: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Shape 193"/>
          <p:cNvPicPr preferRelativeResize="0"/>
          <p:nvPr/>
        </p:nvPicPr>
        <p:blipFill rotWithShape="1">
          <a:blip r:embed="rId3">
            <a:alphaModFix/>
          </a:blip>
          <a:srcRect l="12394" t="44757" r="12895" b="44392"/>
          <a:stretch/>
        </p:blipFill>
        <p:spPr>
          <a:xfrm>
            <a:off x="4914500" y="3039200"/>
            <a:ext cx="2561676" cy="558099"/>
          </a:xfrm>
          <a:prstGeom prst="rect">
            <a:avLst/>
          </a:prstGeom>
          <a:noFill/>
          <a:ln>
            <a:noFill/>
          </a:ln>
        </p:spPr>
      </p:pic>
      <p:pic>
        <p:nvPicPr>
          <p:cNvPr id="194" name="Shape 194"/>
          <p:cNvPicPr preferRelativeResize="0"/>
          <p:nvPr/>
        </p:nvPicPr>
        <p:blipFill rotWithShape="1">
          <a:blip r:embed="rId4">
            <a:alphaModFix amt="40000"/>
          </a:blip>
          <a:srcRect l="14885" t="2253" r="15684" b="71840"/>
          <a:stretch/>
        </p:blipFill>
        <p:spPr>
          <a:xfrm>
            <a:off x="1801225" y="959812"/>
            <a:ext cx="4790249" cy="4184623"/>
          </a:xfrm>
          <a:prstGeom prst="rect">
            <a:avLst/>
          </a:prstGeom>
          <a:noFill/>
          <a:ln>
            <a:noFill/>
          </a:ln>
        </p:spPr>
      </p:pic>
      <p:sp>
        <p:nvSpPr>
          <p:cNvPr id="195" name="Shape 195"/>
          <p:cNvSpPr txBox="1"/>
          <p:nvPr/>
        </p:nvSpPr>
        <p:spPr>
          <a:xfrm>
            <a:off x="2785325" y="1626400"/>
            <a:ext cx="4144800" cy="945300"/>
          </a:xfrm>
          <a:prstGeom prst="rect">
            <a:avLst/>
          </a:prstGeom>
          <a:noFill/>
          <a:ln>
            <a:noFill/>
          </a:ln>
        </p:spPr>
        <p:txBody>
          <a:bodyPr lIns="91425" tIns="91425" rIns="91425" bIns="91425" anchor="t" anchorCtr="0">
            <a:noAutofit/>
          </a:bodyPr>
          <a:lstStyle/>
          <a:p>
            <a:pPr>
              <a:spcBef>
                <a:spcPts val="0"/>
              </a:spcBef>
              <a:buNone/>
            </a:pPr>
            <a:r>
              <a:rPr lang="en" sz="1600"/>
              <a:t>If the 51.2 million displaced persons around the word were a nation, they would make up the 26th largest in the world. </a:t>
            </a:r>
          </a:p>
        </p:txBody>
      </p:sp>
      <p:sp>
        <p:nvSpPr>
          <p:cNvPr id="196" name="Shape 196"/>
          <p:cNvSpPr/>
          <p:nvPr/>
        </p:nvSpPr>
        <p:spPr>
          <a:xfrm>
            <a:off x="503425" y="240200"/>
            <a:ext cx="8183399" cy="837000"/>
          </a:xfrm>
          <a:prstGeom prst="roundRect">
            <a:avLst>
              <a:gd name="adj" fmla="val 16667"/>
            </a:avLst>
          </a:prstGeom>
          <a:solidFill>
            <a:srgbClr val="ACD55C">
              <a:alpha val="44700"/>
            </a:srgbClr>
          </a:solidFill>
          <a:ln>
            <a:noFill/>
          </a:ln>
        </p:spPr>
        <p:txBody>
          <a:bodyPr lIns="91425" tIns="91425" rIns="91425" bIns="91425" anchor="ctr" anchorCtr="0">
            <a:noAutofit/>
          </a:bodyPr>
          <a:lstStyle/>
          <a:p>
            <a:pPr>
              <a:spcBef>
                <a:spcPts val="0"/>
              </a:spcBef>
              <a:buNone/>
            </a:pPr>
            <a:endParaRPr/>
          </a:p>
        </p:txBody>
      </p:sp>
      <p:sp>
        <p:nvSpPr>
          <p:cNvPr id="197" name="Shape 197"/>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lvl="0" algn="ctr" rtl="0">
              <a:spcBef>
                <a:spcPts val="0"/>
              </a:spcBef>
              <a:buNone/>
            </a:pPr>
            <a:r>
              <a:rPr lang="en"/>
              <a:t>Around the World</a:t>
            </a:r>
          </a:p>
        </p:txBody>
      </p:sp>
      <p:sp>
        <p:nvSpPr>
          <p:cNvPr id="198" name="Shape 198"/>
          <p:cNvSpPr txBox="1"/>
          <p:nvPr/>
        </p:nvSpPr>
        <p:spPr>
          <a:xfrm>
            <a:off x="5964950" y="4859525"/>
            <a:ext cx="3004199" cy="197699"/>
          </a:xfrm>
          <a:prstGeom prst="rect">
            <a:avLst/>
          </a:prstGeom>
          <a:noFill/>
          <a:ln>
            <a:noFill/>
          </a:ln>
        </p:spPr>
        <p:txBody>
          <a:bodyPr lIns="91425" tIns="91425" rIns="91425" bIns="91425" anchor="ctr" anchorCtr="0">
            <a:noAutofit/>
          </a:bodyPr>
          <a:lstStyle/>
          <a:p>
            <a:pPr rtl="0">
              <a:spcBef>
                <a:spcPts val="0"/>
              </a:spcBef>
              <a:buNone/>
            </a:pPr>
            <a:r>
              <a:rPr lang="en" sz="1000"/>
              <a:t>Graphics from </a:t>
            </a:r>
            <a:r>
              <a:rPr lang="en" sz="1000" i="1"/>
              <a:t>Canva</a:t>
            </a:r>
            <a:r>
              <a:rPr lang="en" sz="1000"/>
              <a:t> </a:t>
            </a:r>
          </a:p>
          <a:p>
            <a:pPr>
              <a:spcBef>
                <a:spcPts val="0"/>
              </a:spcBef>
              <a:buNone/>
            </a:pPr>
            <a:r>
              <a:rPr lang="en" sz="1000"/>
              <a:t>Statics from UNHCR 2013 Report</a:t>
            </a:r>
          </a:p>
        </p:txBody>
      </p:sp>
      <p:sp>
        <p:nvSpPr>
          <p:cNvPr id="199" name="Shape 199"/>
          <p:cNvSpPr/>
          <p:nvPr/>
        </p:nvSpPr>
        <p:spPr>
          <a:xfrm>
            <a:off x="1054162" y="1321675"/>
            <a:ext cx="1721972" cy="836999"/>
          </a:xfrm>
          <a:prstGeom prst="rect">
            <a:avLst/>
          </a:prstGeom>
        </p:spPr>
        <p:txBody>
          <a:bodyPr>
            <a:prstTxWarp prst="textPlain">
              <a:avLst/>
            </a:prstTxWarp>
          </a:bodyPr>
          <a:lstStyle/>
          <a:p>
            <a:pPr algn="ctr"/>
            <a:r>
              <a:rPr b="0" i="0">
                <a:ln>
                  <a:noFill/>
                </a:ln>
                <a:solidFill>
                  <a:srgbClr val="6AA84F"/>
                </a:solidFill>
                <a:latin typeface="Impact"/>
              </a:rPr>
              <a:t>51.2m</a:t>
            </a:r>
          </a:p>
        </p:txBody>
      </p:sp>
      <p:sp>
        <p:nvSpPr>
          <p:cNvPr id="200" name="Shape 200"/>
          <p:cNvSpPr/>
          <p:nvPr/>
        </p:nvSpPr>
        <p:spPr>
          <a:xfrm>
            <a:off x="3928350" y="2934100"/>
            <a:ext cx="987026" cy="666350"/>
          </a:xfrm>
          <a:prstGeom prst="rect">
            <a:avLst/>
          </a:prstGeom>
        </p:spPr>
        <p:txBody>
          <a:bodyPr>
            <a:prstTxWarp prst="textPlain">
              <a:avLst/>
            </a:prstTxWarp>
          </a:bodyPr>
          <a:lstStyle/>
          <a:p>
            <a:pPr algn="ctr"/>
            <a:r>
              <a:rPr b="0" i="0">
                <a:ln>
                  <a:noFill/>
                </a:ln>
                <a:solidFill>
                  <a:srgbClr val="6AA84F"/>
                </a:solidFill>
                <a:latin typeface="Impact"/>
              </a:rPr>
              <a:t>67%</a:t>
            </a:r>
          </a:p>
        </p:txBody>
      </p:sp>
      <p:sp>
        <p:nvSpPr>
          <p:cNvPr id="201" name="Shape 201"/>
          <p:cNvSpPr txBox="1"/>
          <p:nvPr/>
        </p:nvSpPr>
        <p:spPr>
          <a:xfrm>
            <a:off x="4297975" y="3530375"/>
            <a:ext cx="3586199" cy="837000"/>
          </a:xfrm>
          <a:prstGeom prst="rect">
            <a:avLst/>
          </a:prstGeom>
          <a:noFill/>
          <a:ln>
            <a:noFill/>
          </a:ln>
        </p:spPr>
        <p:txBody>
          <a:bodyPr lIns="91425" tIns="91425" rIns="91425" bIns="91425" anchor="t" anchorCtr="0">
            <a:noAutofit/>
          </a:bodyPr>
          <a:lstStyle/>
          <a:p>
            <a:pPr>
              <a:spcBef>
                <a:spcPts val="0"/>
              </a:spcBef>
              <a:buNone/>
            </a:pPr>
            <a:r>
              <a:rPr lang="en" sz="1600"/>
              <a:t>Of the 98,400, the United States received the highest number, 66,200. </a:t>
            </a:r>
          </a:p>
        </p:txBody>
      </p:sp>
      <p:sp>
        <p:nvSpPr>
          <p:cNvPr id="202" name="Shape 202"/>
          <p:cNvSpPr/>
          <p:nvPr/>
        </p:nvSpPr>
        <p:spPr>
          <a:xfrm>
            <a:off x="1349287" y="3837475"/>
            <a:ext cx="1818871" cy="477546"/>
          </a:xfrm>
          <a:prstGeom prst="rect">
            <a:avLst/>
          </a:prstGeom>
        </p:spPr>
        <p:txBody>
          <a:bodyPr>
            <a:prstTxWarp prst="textPlain">
              <a:avLst/>
            </a:prstTxWarp>
          </a:bodyPr>
          <a:lstStyle/>
          <a:p>
            <a:pPr algn="ctr"/>
            <a:r>
              <a:rPr b="0" i="0">
                <a:ln>
                  <a:noFill/>
                </a:ln>
                <a:solidFill>
                  <a:srgbClr val="6AA84F"/>
                </a:solidFill>
                <a:latin typeface="Impact"/>
              </a:rPr>
              <a:t>98,400</a:t>
            </a:r>
          </a:p>
        </p:txBody>
      </p:sp>
      <p:sp>
        <p:nvSpPr>
          <p:cNvPr id="203" name="Shape 203"/>
          <p:cNvSpPr txBox="1"/>
          <p:nvPr/>
        </p:nvSpPr>
        <p:spPr>
          <a:xfrm>
            <a:off x="618437" y="3012750"/>
            <a:ext cx="2212500" cy="1263000"/>
          </a:xfrm>
          <a:prstGeom prst="rect">
            <a:avLst/>
          </a:prstGeom>
          <a:noFill/>
          <a:ln>
            <a:noFill/>
          </a:ln>
        </p:spPr>
        <p:txBody>
          <a:bodyPr lIns="91425" tIns="91425" rIns="91425" bIns="91425" anchor="t" anchorCtr="0">
            <a:noAutofit/>
          </a:bodyPr>
          <a:lstStyle/>
          <a:p>
            <a:pPr>
              <a:spcBef>
                <a:spcPts val="0"/>
              </a:spcBef>
              <a:buNone/>
            </a:pPr>
            <a:r>
              <a:rPr lang="en" sz="1600"/>
              <a:t>21 countries admitted 98,400 refugees for resettlement during 2013.</a:t>
            </a:r>
          </a:p>
        </p:txBody>
      </p:sp>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14793" cy="468123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33815"/>
            <a:ext cx="6201641" cy="60968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2468" y="4533819"/>
            <a:ext cx="2089124" cy="606255"/>
          </a:xfrm>
          <a:prstGeom prst="rect">
            <a:avLst/>
          </a:prstGeom>
        </p:spPr>
      </p:pic>
    </p:spTree>
    <p:extLst>
      <p:ext uri="{BB962C8B-B14F-4D97-AF65-F5344CB8AC3E}">
        <p14:creationId xmlns:p14="http://schemas.microsoft.com/office/powerpoint/2010/main" val="24191496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498"/>
            <a:ext cx="9144000" cy="409368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75" y="60470"/>
            <a:ext cx="4953691" cy="127652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9966" y="698490"/>
            <a:ext cx="3066525" cy="57100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619731"/>
            <a:ext cx="9144000" cy="3328276"/>
          </a:xfrm>
          <a:prstGeom prst="rect">
            <a:avLst/>
          </a:prstGeom>
        </p:spPr>
      </p:pic>
    </p:spTree>
    <p:extLst>
      <p:ext uri="{BB962C8B-B14F-4D97-AF65-F5344CB8AC3E}">
        <p14:creationId xmlns:p14="http://schemas.microsoft.com/office/powerpoint/2010/main" val="40454674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110007" cy="5143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0890" y="4706432"/>
            <a:ext cx="1506113" cy="43706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0007" y="0"/>
            <a:ext cx="2505075" cy="4676775"/>
          </a:xfrm>
          <a:prstGeom prst="rect">
            <a:avLst/>
          </a:prstGeom>
        </p:spPr>
      </p:pic>
    </p:spTree>
    <p:extLst>
      <p:ext uri="{BB962C8B-B14F-4D97-AF65-F5344CB8AC3E}">
        <p14:creationId xmlns:p14="http://schemas.microsoft.com/office/powerpoint/2010/main" val="37330712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02409" cy="357904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33815"/>
            <a:ext cx="6201641" cy="60968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1641" y="4556678"/>
            <a:ext cx="1943371" cy="563958"/>
          </a:xfrm>
          <a:prstGeom prst="rect">
            <a:avLst/>
          </a:prstGeom>
        </p:spPr>
      </p:pic>
    </p:spTree>
    <p:extLst>
      <p:ext uri="{BB962C8B-B14F-4D97-AF65-F5344CB8AC3E}">
        <p14:creationId xmlns:p14="http://schemas.microsoft.com/office/powerpoint/2010/main" val="28360743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3332"/>
            <a:ext cx="9144000" cy="384463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5" y="-2046843"/>
            <a:ext cx="9144000" cy="4093685"/>
          </a:xfrm>
          <a:prstGeom prst="rect">
            <a:avLst/>
          </a:prstGeom>
        </p:spPr>
      </p:pic>
      <p:sp>
        <p:nvSpPr>
          <p:cNvPr id="9" name="Shape 143"/>
          <p:cNvSpPr/>
          <p:nvPr/>
        </p:nvSpPr>
        <p:spPr>
          <a:xfrm>
            <a:off x="5692823" y="1071682"/>
            <a:ext cx="3365452" cy="603300"/>
          </a:xfrm>
          <a:prstGeom prst="roundRect">
            <a:avLst>
              <a:gd name="adj" fmla="val 16667"/>
            </a:avLst>
          </a:prstGeom>
          <a:solidFill>
            <a:srgbClr val="E2944F"/>
          </a:solidFill>
          <a:ln>
            <a:noFill/>
          </a:ln>
        </p:spPr>
        <p:txBody>
          <a:bodyPr lIns="91425" tIns="91425" rIns="91425" bIns="91425" anchor="ctr" anchorCtr="0">
            <a:noAutofit/>
          </a:bodyPr>
          <a:lstStyle/>
          <a:p>
            <a:pPr>
              <a:spcBef>
                <a:spcPts val="0"/>
              </a:spcBef>
              <a:buNone/>
            </a:pPr>
            <a:endParaRPr/>
          </a:p>
        </p:txBody>
      </p:sp>
      <p:sp>
        <p:nvSpPr>
          <p:cNvPr id="10" name="Shape 144"/>
          <p:cNvSpPr txBox="1"/>
          <p:nvPr/>
        </p:nvSpPr>
        <p:spPr>
          <a:xfrm>
            <a:off x="5817373" y="1126582"/>
            <a:ext cx="3116352" cy="493499"/>
          </a:xfrm>
          <a:prstGeom prst="rect">
            <a:avLst/>
          </a:prstGeom>
          <a:noFill/>
          <a:ln>
            <a:noFill/>
          </a:ln>
        </p:spPr>
        <p:txBody>
          <a:bodyPr lIns="91425" tIns="91425" rIns="91425" bIns="91425" anchor="ctr" anchorCtr="0">
            <a:noAutofit/>
          </a:bodyPr>
          <a:lstStyle/>
          <a:p>
            <a:pPr>
              <a:spcBef>
                <a:spcPts val="0"/>
              </a:spcBef>
              <a:buNone/>
            </a:pPr>
            <a:r>
              <a:rPr lang="en" sz="1800" b="1" dirty="0" smtClean="0"/>
              <a:t>United States Resettlement </a:t>
            </a:r>
            <a:r>
              <a:rPr lang="en" sz="1800" b="1" dirty="0"/>
              <a:t>Process</a:t>
            </a:r>
          </a:p>
        </p:txBody>
      </p:sp>
    </p:spTree>
    <p:extLst>
      <p:ext uri="{BB962C8B-B14F-4D97-AF65-F5344CB8AC3E}">
        <p14:creationId xmlns:p14="http://schemas.microsoft.com/office/powerpoint/2010/main" val="36045354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88" y="0"/>
            <a:ext cx="8927223" cy="5143500"/>
          </a:xfrm>
          <a:prstGeom prst="rect">
            <a:avLst/>
          </a:prstGeom>
        </p:spPr>
      </p:pic>
    </p:spTree>
    <p:extLst>
      <p:ext uri="{BB962C8B-B14F-4D97-AF65-F5344CB8AC3E}">
        <p14:creationId xmlns:p14="http://schemas.microsoft.com/office/powerpoint/2010/main" val="13142627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p:nvPr/>
        </p:nvSpPr>
        <p:spPr>
          <a:xfrm>
            <a:off x="503425" y="240200"/>
            <a:ext cx="8183399" cy="837000"/>
          </a:xfrm>
          <a:prstGeom prst="roundRect">
            <a:avLst>
              <a:gd name="adj" fmla="val 16667"/>
            </a:avLst>
          </a:prstGeom>
          <a:solidFill>
            <a:srgbClr val="ACD55C">
              <a:alpha val="44700"/>
            </a:srgbClr>
          </a:solidFill>
          <a:ln>
            <a:noFill/>
          </a:ln>
        </p:spPr>
        <p:txBody>
          <a:bodyPr lIns="91425" tIns="91425" rIns="91425" bIns="91425" anchor="ctr" anchorCtr="0">
            <a:noAutofit/>
          </a:bodyPr>
          <a:lstStyle/>
          <a:p>
            <a:pPr>
              <a:spcBef>
                <a:spcPts val="0"/>
              </a:spcBef>
              <a:buNone/>
            </a:pPr>
            <a:endParaRPr/>
          </a:p>
        </p:txBody>
      </p:sp>
      <p:sp>
        <p:nvSpPr>
          <p:cNvPr id="209" name="Shape 209"/>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lgn="ctr">
              <a:spcBef>
                <a:spcPts val="0"/>
              </a:spcBef>
              <a:buNone/>
            </a:pPr>
            <a:r>
              <a:rPr lang="en"/>
              <a:t>Tennessee Refugee Population</a:t>
            </a:r>
          </a:p>
        </p:txBody>
      </p:sp>
      <p:sp>
        <p:nvSpPr>
          <p:cNvPr id="210" name="Shape 210"/>
          <p:cNvSpPr txBox="1">
            <a:spLocks noGrp="1"/>
          </p:cNvSpPr>
          <p:nvPr>
            <p:ph type="body" idx="1"/>
          </p:nvPr>
        </p:nvSpPr>
        <p:spPr>
          <a:xfrm>
            <a:off x="104775" y="1200150"/>
            <a:ext cx="8582025" cy="1169099"/>
          </a:xfrm>
          <a:prstGeom prst="rect">
            <a:avLst/>
          </a:prstGeom>
        </p:spPr>
        <p:txBody>
          <a:bodyPr lIns="91425" tIns="91425" rIns="91425" bIns="91425" anchor="t" anchorCtr="0">
            <a:noAutofit/>
          </a:bodyPr>
          <a:lstStyle/>
          <a:p>
            <a:pPr marL="38100" lvl="0" algn="ctr" rtl="0">
              <a:spcBef>
                <a:spcPts val="0"/>
              </a:spcBef>
              <a:buClr>
                <a:schemeClr val="dk1"/>
              </a:buClr>
              <a:buSzPct val="100000"/>
            </a:pPr>
            <a:r>
              <a:rPr lang="en" dirty="0"/>
              <a:t>2014 saw the arrival of 1683 refugees to Tennessee*</a:t>
            </a:r>
          </a:p>
          <a:p>
            <a:pPr marL="0" lvl="0" indent="0">
              <a:spcBef>
                <a:spcPts val="0"/>
              </a:spcBef>
              <a:buNone/>
            </a:pPr>
            <a:r>
              <a:rPr lang="en" dirty="0"/>
              <a:t> </a:t>
            </a:r>
          </a:p>
        </p:txBody>
      </p:sp>
      <p:pic>
        <p:nvPicPr>
          <p:cNvPr id="211" name="Shape 211"/>
          <p:cNvPicPr preferRelativeResize="0"/>
          <p:nvPr/>
        </p:nvPicPr>
        <p:blipFill>
          <a:blip r:embed="rId3">
            <a:alphaModFix/>
          </a:blip>
          <a:stretch>
            <a:fillRect/>
          </a:stretch>
        </p:blipFill>
        <p:spPr>
          <a:xfrm>
            <a:off x="6660645" y="3867800"/>
            <a:ext cx="2026150" cy="935149"/>
          </a:xfrm>
          <a:prstGeom prst="rect">
            <a:avLst/>
          </a:prstGeom>
          <a:noFill/>
          <a:ln>
            <a:noFill/>
          </a:ln>
        </p:spPr>
      </p:pic>
      <p:cxnSp>
        <p:nvCxnSpPr>
          <p:cNvPr id="212" name="Shape 212"/>
          <p:cNvCxnSpPr/>
          <p:nvPr/>
        </p:nvCxnSpPr>
        <p:spPr>
          <a:xfrm flipH="1">
            <a:off x="472200" y="4703950"/>
            <a:ext cx="6454499" cy="18299"/>
          </a:xfrm>
          <a:prstGeom prst="straightConnector1">
            <a:avLst/>
          </a:prstGeom>
          <a:noFill/>
          <a:ln w="38100" cap="flat">
            <a:solidFill>
              <a:srgbClr val="ACD55C"/>
            </a:solidFill>
            <a:prstDash val="solid"/>
            <a:round/>
            <a:headEnd type="none" w="lg" len="lg"/>
            <a:tailEnd type="none" w="lg" len="lg"/>
          </a:ln>
        </p:spPr>
      </p:cxnSp>
      <p:grpSp>
        <p:nvGrpSpPr>
          <p:cNvPr id="213" name="Shape 213"/>
          <p:cNvGrpSpPr/>
          <p:nvPr/>
        </p:nvGrpSpPr>
        <p:grpSpPr>
          <a:xfrm>
            <a:off x="957000" y="2547662"/>
            <a:ext cx="2412000" cy="672000"/>
            <a:chOff x="957000" y="2547662"/>
            <a:chExt cx="2412000" cy="672000"/>
          </a:xfrm>
        </p:grpSpPr>
        <p:sp>
          <p:nvSpPr>
            <p:cNvPr id="214" name="Shape 214"/>
            <p:cNvSpPr/>
            <p:nvPr/>
          </p:nvSpPr>
          <p:spPr>
            <a:xfrm>
              <a:off x="957000" y="2547662"/>
              <a:ext cx="2412000" cy="672000"/>
            </a:xfrm>
            <a:prstGeom prst="roundRect">
              <a:avLst>
                <a:gd name="adj" fmla="val 16667"/>
              </a:avLst>
            </a:prstGeom>
            <a:solidFill>
              <a:srgbClr val="ACD55C">
                <a:alpha val="44700"/>
              </a:srgbClr>
            </a:solidFill>
            <a:ln>
              <a:noFill/>
            </a:ln>
          </p:spPr>
          <p:txBody>
            <a:bodyPr lIns="91425" tIns="91425" rIns="91425" bIns="91425" anchor="ctr" anchorCtr="0">
              <a:noAutofit/>
            </a:bodyPr>
            <a:lstStyle/>
            <a:p>
              <a:pPr>
                <a:spcBef>
                  <a:spcPts val="0"/>
                </a:spcBef>
                <a:buNone/>
              </a:pPr>
              <a:endParaRPr/>
            </a:p>
          </p:txBody>
        </p:sp>
        <p:sp>
          <p:nvSpPr>
            <p:cNvPr id="215" name="Shape 215"/>
            <p:cNvSpPr txBox="1"/>
            <p:nvPr/>
          </p:nvSpPr>
          <p:spPr>
            <a:xfrm>
              <a:off x="1072650" y="2641412"/>
              <a:ext cx="2180699" cy="484500"/>
            </a:xfrm>
            <a:prstGeom prst="rect">
              <a:avLst/>
            </a:prstGeom>
            <a:noFill/>
            <a:ln>
              <a:noFill/>
            </a:ln>
          </p:spPr>
          <p:txBody>
            <a:bodyPr lIns="91425" tIns="91425" rIns="91425" bIns="91425" anchor="ctr" anchorCtr="0">
              <a:noAutofit/>
            </a:bodyPr>
            <a:lstStyle/>
            <a:p>
              <a:pPr algn="ctr">
                <a:spcBef>
                  <a:spcPts val="0"/>
                </a:spcBef>
                <a:buNone/>
              </a:pPr>
              <a:r>
                <a:rPr lang="en" sz="1800"/>
                <a:t>73% in Nashville</a:t>
              </a:r>
            </a:p>
          </p:txBody>
        </p:sp>
      </p:grpSp>
      <p:grpSp>
        <p:nvGrpSpPr>
          <p:cNvPr id="216" name="Shape 216"/>
          <p:cNvGrpSpPr/>
          <p:nvPr/>
        </p:nvGrpSpPr>
        <p:grpSpPr>
          <a:xfrm>
            <a:off x="957000" y="3774050"/>
            <a:ext cx="2412000" cy="672000"/>
            <a:chOff x="957000" y="3774050"/>
            <a:chExt cx="2412000" cy="672000"/>
          </a:xfrm>
        </p:grpSpPr>
        <p:sp>
          <p:nvSpPr>
            <p:cNvPr id="217" name="Shape 217"/>
            <p:cNvSpPr/>
            <p:nvPr/>
          </p:nvSpPr>
          <p:spPr>
            <a:xfrm>
              <a:off x="957000" y="3774050"/>
              <a:ext cx="2412000" cy="672000"/>
            </a:xfrm>
            <a:prstGeom prst="roundRect">
              <a:avLst>
                <a:gd name="adj" fmla="val 16667"/>
              </a:avLst>
            </a:prstGeom>
            <a:solidFill>
              <a:srgbClr val="ACD55C">
                <a:alpha val="44700"/>
              </a:srgbClr>
            </a:solidFill>
            <a:ln>
              <a:noFill/>
            </a:ln>
          </p:spPr>
          <p:txBody>
            <a:bodyPr lIns="91425" tIns="91425" rIns="91425" bIns="91425" anchor="ctr" anchorCtr="0">
              <a:noAutofit/>
            </a:bodyPr>
            <a:lstStyle/>
            <a:p>
              <a:pPr>
                <a:spcBef>
                  <a:spcPts val="0"/>
                </a:spcBef>
                <a:buNone/>
              </a:pPr>
              <a:endParaRPr/>
            </a:p>
          </p:txBody>
        </p:sp>
        <p:sp>
          <p:nvSpPr>
            <p:cNvPr id="218" name="Shape 218"/>
            <p:cNvSpPr txBox="1"/>
            <p:nvPr/>
          </p:nvSpPr>
          <p:spPr>
            <a:xfrm>
              <a:off x="1072650" y="3867800"/>
              <a:ext cx="2180699" cy="484500"/>
            </a:xfrm>
            <a:prstGeom prst="rect">
              <a:avLst/>
            </a:prstGeom>
            <a:noFill/>
            <a:ln>
              <a:noFill/>
            </a:ln>
          </p:spPr>
          <p:txBody>
            <a:bodyPr lIns="91425" tIns="91425" rIns="91425" bIns="91425" anchor="ctr" anchorCtr="0">
              <a:noAutofit/>
            </a:bodyPr>
            <a:lstStyle/>
            <a:p>
              <a:pPr lvl="0" algn="ctr" rtl="0">
                <a:spcBef>
                  <a:spcPts val="0"/>
                </a:spcBef>
                <a:buNone/>
              </a:pPr>
              <a:r>
                <a:rPr lang="en" sz="1800"/>
                <a:t>12% in Memphis</a:t>
              </a:r>
            </a:p>
          </p:txBody>
        </p:sp>
      </p:grpSp>
      <p:grpSp>
        <p:nvGrpSpPr>
          <p:cNvPr id="219" name="Shape 219"/>
          <p:cNvGrpSpPr/>
          <p:nvPr/>
        </p:nvGrpSpPr>
        <p:grpSpPr>
          <a:xfrm>
            <a:off x="4090575" y="3774050"/>
            <a:ext cx="2412000" cy="672000"/>
            <a:chOff x="4090575" y="3774050"/>
            <a:chExt cx="2412000" cy="672000"/>
          </a:xfrm>
        </p:grpSpPr>
        <p:sp>
          <p:nvSpPr>
            <p:cNvPr id="220" name="Shape 220"/>
            <p:cNvSpPr/>
            <p:nvPr/>
          </p:nvSpPr>
          <p:spPr>
            <a:xfrm>
              <a:off x="4090575" y="3774050"/>
              <a:ext cx="2412000" cy="672000"/>
            </a:xfrm>
            <a:prstGeom prst="roundRect">
              <a:avLst>
                <a:gd name="adj" fmla="val 16667"/>
              </a:avLst>
            </a:prstGeom>
            <a:solidFill>
              <a:srgbClr val="ACD55C">
                <a:alpha val="44700"/>
              </a:srgbClr>
            </a:solidFill>
            <a:ln>
              <a:noFill/>
            </a:ln>
          </p:spPr>
          <p:txBody>
            <a:bodyPr lIns="91425" tIns="91425" rIns="91425" bIns="91425" anchor="ctr" anchorCtr="0">
              <a:noAutofit/>
            </a:bodyPr>
            <a:lstStyle/>
            <a:p>
              <a:pPr>
                <a:spcBef>
                  <a:spcPts val="0"/>
                </a:spcBef>
                <a:buNone/>
              </a:pPr>
              <a:endParaRPr/>
            </a:p>
          </p:txBody>
        </p:sp>
        <p:sp>
          <p:nvSpPr>
            <p:cNvPr id="221" name="Shape 221"/>
            <p:cNvSpPr txBox="1"/>
            <p:nvPr/>
          </p:nvSpPr>
          <p:spPr>
            <a:xfrm>
              <a:off x="4206225" y="3867800"/>
              <a:ext cx="2180699" cy="484500"/>
            </a:xfrm>
            <a:prstGeom prst="rect">
              <a:avLst/>
            </a:prstGeom>
            <a:noFill/>
            <a:ln>
              <a:noFill/>
            </a:ln>
          </p:spPr>
          <p:txBody>
            <a:bodyPr lIns="91425" tIns="91425" rIns="91425" bIns="91425" anchor="ctr" anchorCtr="0">
              <a:noAutofit/>
            </a:bodyPr>
            <a:lstStyle/>
            <a:p>
              <a:pPr lvl="0" algn="ctr" rtl="0">
                <a:spcBef>
                  <a:spcPts val="0"/>
                </a:spcBef>
                <a:buNone/>
              </a:pPr>
              <a:r>
                <a:rPr lang="en" sz="1800"/>
                <a:t>10% in Knoxville</a:t>
              </a:r>
            </a:p>
          </p:txBody>
        </p:sp>
      </p:grpSp>
      <p:grpSp>
        <p:nvGrpSpPr>
          <p:cNvPr id="222" name="Shape 222"/>
          <p:cNvGrpSpPr/>
          <p:nvPr/>
        </p:nvGrpSpPr>
        <p:grpSpPr>
          <a:xfrm>
            <a:off x="4090575" y="2547662"/>
            <a:ext cx="2412000" cy="672000"/>
            <a:chOff x="4090575" y="2547662"/>
            <a:chExt cx="2412000" cy="672000"/>
          </a:xfrm>
        </p:grpSpPr>
        <p:sp>
          <p:nvSpPr>
            <p:cNvPr id="223" name="Shape 223"/>
            <p:cNvSpPr/>
            <p:nvPr/>
          </p:nvSpPr>
          <p:spPr>
            <a:xfrm>
              <a:off x="4090575" y="2547662"/>
              <a:ext cx="2412000" cy="672000"/>
            </a:xfrm>
            <a:prstGeom prst="roundRect">
              <a:avLst>
                <a:gd name="adj" fmla="val 16667"/>
              </a:avLst>
            </a:prstGeom>
            <a:solidFill>
              <a:srgbClr val="ACD55C">
                <a:alpha val="44700"/>
              </a:srgbClr>
            </a:solidFill>
            <a:ln>
              <a:noFill/>
            </a:ln>
          </p:spPr>
          <p:txBody>
            <a:bodyPr lIns="91425" tIns="91425" rIns="91425" bIns="91425" anchor="ctr" anchorCtr="0">
              <a:noAutofit/>
            </a:bodyPr>
            <a:lstStyle/>
            <a:p>
              <a:pPr>
                <a:spcBef>
                  <a:spcPts val="0"/>
                </a:spcBef>
                <a:buNone/>
              </a:pPr>
              <a:endParaRPr/>
            </a:p>
          </p:txBody>
        </p:sp>
        <p:sp>
          <p:nvSpPr>
            <p:cNvPr id="224" name="Shape 224"/>
            <p:cNvSpPr txBox="1"/>
            <p:nvPr/>
          </p:nvSpPr>
          <p:spPr>
            <a:xfrm>
              <a:off x="4206225" y="2641412"/>
              <a:ext cx="2180699" cy="484500"/>
            </a:xfrm>
            <a:prstGeom prst="rect">
              <a:avLst/>
            </a:prstGeom>
            <a:noFill/>
            <a:ln>
              <a:noFill/>
            </a:ln>
          </p:spPr>
          <p:txBody>
            <a:bodyPr lIns="91425" tIns="91425" rIns="91425" bIns="91425" anchor="ctr" anchorCtr="0">
              <a:noAutofit/>
            </a:bodyPr>
            <a:lstStyle/>
            <a:p>
              <a:pPr lvl="0" algn="ctr" rtl="0">
                <a:spcBef>
                  <a:spcPts val="0"/>
                </a:spcBef>
                <a:buNone/>
              </a:pPr>
              <a:r>
                <a:rPr lang="en" sz="1800"/>
                <a:t>4% in Chattanooga</a:t>
              </a:r>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427" y="4789593"/>
            <a:ext cx="1093146" cy="317227"/>
          </a:xfrm>
          <a:prstGeom prst="rect">
            <a:avLst/>
          </a:prstGeom>
        </p:spPr>
      </p:pic>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Shape 230"/>
          <p:cNvPicPr preferRelativeResize="0"/>
          <p:nvPr/>
        </p:nvPicPr>
        <p:blipFill rotWithShape="1">
          <a:blip r:embed="rId3">
            <a:alphaModFix/>
          </a:blip>
          <a:srcRect l="10505" r="16639" b="16029"/>
          <a:stretch/>
        </p:blipFill>
        <p:spPr>
          <a:xfrm>
            <a:off x="242821" y="823026"/>
            <a:ext cx="5443024" cy="3512349"/>
          </a:xfrm>
          <a:prstGeom prst="rect">
            <a:avLst/>
          </a:prstGeom>
          <a:noFill/>
          <a:ln>
            <a:noFill/>
          </a:ln>
        </p:spPr>
      </p:pic>
      <p:sp>
        <p:nvSpPr>
          <p:cNvPr id="231" name="Shape 231"/>
          <p:cNvSpPr/>
          <p:nvPr/>
        </p:nvSpPr>
        <p:spPr>
          <a:xfrm>
            <a:off x="503425" y="240200"/>
            <a:ext cx="8183399" cy="837000"/>
          </a:xfrm>
          <a:prstGeom prst="roundRect">
            <a:avLst>
              <a:gd name="adj" fmla="val 16667"/>
            </a:avLst>
          </a:prstGeom>
          <a:solidFill>
            <a:srgbClr val="ACD55C">
              <a:alpha val="44700"/>
            </a:srgbClr>
          </a:solidFill>
          <a:ln>
            <a:noFill/>
          </a:ln>
        </p:spPr>
        <p:txBody>
          <a:bodyPr lIns="91425" tIns="91425" rIns="91425" bIns="91425" anchor="ctr" anchorCtr="0">
            <a:noAutofit/>
          </a:bodyPr>
          <a:lstStyle/>
          <a:p>
            <a:pPr>
              <a:spcBef>
                <a:spcPts val="0"/>
              </a:spcBef>
              <a:buNone/>
            </a:pPr>
            <a:endParaRPr/>
          </a:p>
        </p:txBody>
      </p:sp>
      <p:sp>
        <p:nvSpPr>
          <p:cNvPr id="232" name="Shape 232"/>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lvl="0" algn="ctr" rtl="0">
              <a:spcBef>
                <a:spcPts val="0"/>
              </a:spcBef>
              <a:buNone/>
            </a:pPr>
            <a:r>
              <a:rPr lang="en"/>
              <a:t>Tennessee Refugee Population</a:t>
            </a:r>
          </a:p>
        </p:txBody>
      </p:sp>
      <p:pic>
        <p:nvPicPr>
          <p:cNvPr id="233" name="Shape 233"/>
          <p:cNvPicPr preferRelativeResize="0"/>
          <p:nvPr/>
        </p:nvPicPr>
        <p:blipFill>
          <a:blip r:embed="rId4">
            <a:alphaModFix/>
          </a:blip>
          <a:stretch>
            <a:fillRect/>
          </a:stretch>
        </p:blipFill>
        <p:spPr>
          <a:xfrm>
            <a:off x="6660645" y="3867800"/>
            <a:ext cx="2026150" cy="935149"/>
          </a:xfrm>
          <a:prstGeom prst="rect">
            <a:avLst/>
          </a:prstGeom>
          <a:noFill/>
          <a:ln>
            <a:noFill/>
          </a:ln>
        </p:spPr>
      </p:pic>
      <p:cxnSp>
        <p:nvCxnSpPr>
          <p:cNvPr id="234" name="Shape 234"/>
          <p:cNvCxnSpPr/>
          <p:nvPr/>
        </p:nvCxnSpPr>
        <p:spPr>
          <a:xfrm flipH="1">
            <a:off x="472350" y="4703950"/>
            <a:ext cx="6474299" cy="18299"/>
          </a:xfrm>
          <a:prstGeom prst="straightConnector1">
            <a:avLst/>
          </a:prstGeom>
          <a:noFill/>
          <a:ln w="38100" cap="flat">
            <a:solidFill>
              <a:srgbClr val="ACD55C"/>
            </a:solidFill>
            <a:prstDash val="solid"/>
            <a:round/>
            <a:headEnd type="none" w="lg" len="lg"/>
            <a:tailEnd type="none" w="lg" len="lg"/>
          </a:ln>
        </p:spPr>
      </p:cxnSp>
      <p:sp>
        <p:nvSpPr>
          <p:cNvPr id="235" name="Shape 235"/>
          <p:cNvSpPr txBox="1"/>
          <p:nvPr/>
        </p:nvSpPr>
        <p:spPr>
          <a:xfrm>
            <a:off x="578800" y="4077525"/>
            <a:ext cx="6136199" cy="515700"/>
          </a:xfrm>
          <a:prstGeom prst="rect">
            <a:avLst/>
          </a:prstGeom>
          <a:noFill/>
          <a:ln>
            <a:noFill/>
          </a:ln>
        </p:spPr>
        <p:txBody>
          <a:bodyPr lIns="91425" tIns="91425" rIns="91425" bIns="91425" anchor="t" anchorCtr="0">
            <a:noAutofit/>
          </a:bodyPr>
          <a:lstStyle/>
          <a:p>
            <a:pPr rtl="0">
              <a:spcBef>
                <a:spcPts val="0"/>
              </a:spcBef>
              <a:buNone/>
            </a:pPr>
            <a:r>
              <a:rPr lang="en" sz="1000"/>
              <a:t>*”Other” includes populations from Colombia, Ecuador, Egypt, Eritrea, The Gambia, Iran, Jordan, Lebanon, Moldova, Nepal, Palestine, Rwanda, and South Sudan. </a:t>
            </a:r>
          </a:p>
          <a:p>
            <a:pPr>
              <a:spcBef>
                <a:spcPts val="0"/>
              </a:spcBef>
              <a:buNone/>
            </a:pPr>
            <a:r>
              <a:rPr lang="en" sz="1000"/>
              <a:t>**Statistics from Tennessee Office for Refugees. </a:t>
            </a:r>
          </a:p>
        </p:txBody>
      </p:sp>
      <p:sp>
        <p:nvSpPr>
          <p:cNvPr id="236" name="Shape 236"/>
          <p:cNvSpPr txBox="1"/>
          <p:nvPr/>
        </p:nvSpPr>
        <p:spPr>
          <a:xfrm>
            <a:off x="4962875" y="3610500"/>
            <a:ext cx="154800" cy="105000"/>
          </a:xfrm>
          <a:prstGeom prst="rect">
            <a:avLst/>
          </a:prstGeom>
          <a:noFill/>
          <a:ln>
            <a:noFill/>
          </a:ln>
        </p:spPr>
        <p:txBody>
          <a:bodyPr lIns="91425" tIns="91425" rIns="91425" bIns="91425" anchor="t" anchorCtr="0">
            <a:noAutofit/>
          </a:bodyPr>
          <a:lstStyle/>
          <a:p>
            <a:pPr>
              <a:spcBef>
                <a:spcPts val="0"/>
              </a:spcBef>
              <a:buNone/>
            </a:pPr>
            <a:r>
              <a:rPr lang="en"/>
              <a:t>*</a:t>
            </a:r>
          </a:p>
        </p:txBody>
      </p:sp>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p:nvPr/>
        </p:nvSpPr>
        <p:spPr>
          <a:xfrm>
            <a:off x="470700" y="204575"/>
            <a:ext cx="8229600" cy="859199"/>
          </a:xfrm>
          <a:prstGeom prst="roundRect">
            <a:avLst>
              <a:gd name="adj" fmla="val 16667"/>
            </a:avLst>
          </a:prstGeom>
          <a:solidFill>
            <a:srgbClr val="ACD55C">
              <a:alpha val="44700"/>
            </a:srgbClr>
          </a:solidFill>
          <a:ln>
            <a:noFill/>
          </a:ln>
        </p:spPr>
        <p:txBody>
          <a:bodyPr lIns="91425" tIns="91425" rIns="91425" bIns="91425" anchor="ctr" anchorCtr="0">
            <a:noAutofit/>
          </a:bodyPr>
          <a:lstStyle/>
          <a:p>
            <a:pPr>
              <a:spcBef>
                <a:spcPts val="0"/>
              </a:spcBef>
              <a:buNone/>
            </a:pPr>
            <a:endParaRPr/>
          </a:p>
        </p:txBody>
      </p:sp>
      <p:sp>
        <p:nvSpPr>
          <p:cNvPr id="242" name="Shape 242"/>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lgn="ctr">
              <a:spcBef>
                <a:spcPts val="0"/>
              </a:spcBef>
              <a:buNone/>
            </a:pPr>
            <a:r>
              <a:rPr lang="en" dirty="0"/>
              <a:t>Why We Need </a:t>
            </a:r>
            <a:r>
              <a:rPr lang="en" dirty="0" smtClean="0"/>
              <a:t>You </a:t>
            </a:r>
            <a:endParaRPr lang="en" dirty="0"/>
          </a:p>
        </p:txBody>
      </p:sp>
      <p:pic>
        <p:nvPicPr>
          <p:cNvPr id="243" name="Shape 243"/>
          <p:cNvPicPr preferRelativeResize="0"/>
          <p:nvPr/>
        </p:nvPicPr>
        <p:blipFill>
          <a:blip r:embed="rId3">
            <a:alphaModFix/>
          </a:blip>
          <a:stretch>
            <a:fillRect/>
          </a:stretch>
        </p:blipFill>
        <p:spPr>
          <a:xfrm>
            <a:off x="6660645" y="3867800"/>
            <a:ext cx="2026150" cy="935149"/>
          </a:xfrm>
          <a:prstGeom prst="rect">
            <a:avLst/>
          </a:prstGeom>
          <a:noFill/>
          <a:ln>
            <a:noFill/>
          </a:ln>
        </p:spPr>
      </p:pic>
      <p:cxnSp>
        <p:nvCxnSpPr>
          <p:cNvPr id="244" name="Shape 244"/>
          <p:cNvCxnSpPr/>
          <p:nvPr/>
        </p:nvCxnSpPr>
        <p:spPr>
          <a:xfrm flipH="1">
            <a:off x="472350" y="4703950"/>
            <a:ext cx="6474299" cy="18299"/>
          </a:xfrm>
          <a:prstGeom prst="straightConnector1">
            <a:avLst/>
          </a:prstGeom>
          <a:noFill/>
          <a:ln w="38100" cap="flat">
            <a:solidFill>
              <a:srgbClr val="ACD55C"/>
            </a:solidFill>
            <a:prstDash val="solid"/>
            <a:round/>
            <a:headEnd type="none" w="lg" len="lg"/>
            <a:tailEnd type="none" w="lg" len="lg"/>
          </a:ln>
        </p:spPr>
      </p:cxnSp>
      <p:sp>
        <p:nvSpPr>
          <p:cNvPr id="248" name="Shape 248"/>
          <p:cNvSpPr txBox="1"/>
          <p:nvPr/>
        </p:nvSpPr>
        <p:spPr>
          <a:xfrm>
            <a:off x="3482169" y="1180356"/>
            <a:ext cx="5204625" cy="2364106"/>
          </a:xfrm>
          <a:prstGeom prst="rect">
            <a:avLst/>
          </a:prstGeom>
          <a:noFill/>
          <a:ln>
            <a:noFill/>
          </a:ln>
        </p:spPr>
        <p:txBody>
          <a:bodyPr lIns="91425" tIns="91425" rIns="91425" bIns="91425" anchor="t" anchorCtr="0">
            <a:noAutofit/>
          </a:bodyPr>
          <a:lstStyle/>
          <a:p>
            <a:pPr lvl="0">
              <a:spcBef>
                <a:spcPts val="0"/>
              </a:spcBef>
              <a:buNone/>
            </a:pPr>
            <a:r>
              <a:rPr lang="en" sz="2800" dirty="0" smtClean="0"/>
              <a:t>Volunteers and Interns </a:t>
            </a:r>
            <a:r>
              <a:rPr lang="en" sz="2800" dirty="0"/>
              <a:t>are essential to the mission of </a:t>
            </a:r>
            <a:r>
              <a:rPr lang="en" sz="2800" dirty="0" smtClean="0"/>
              <a:t>NICE. </a:t>
            </a:r>
            <a:r>
              <a:rPr lang="en" sz="2800" dirty="0"/>
              <a:t>Every donation of time that you serve with our organization, you contribute to improving the lives of </a:t>
            </a:r>
            <a:r>
              <a:rPr lang="en" sz="2800" dirty="0" smtClean="0"/>
              <a:t>refugees </a:t>
            </a:r>
            <a:r>
              <a:rPr lang="en" sz="2800" dirty="0"/>
              <a:t>in Nashville!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126" y="1180356"/>
            <a:ext cx="2857899" cy="3406615"/>
          </a:xfrm>
          <a:prstGeom prst="rect">
            <a:avLst/>
          </a:prstGeom>
        </p:spPr>
      </p:pic>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Shape 38"/>
          <p:cNvSpPr/>
          <p:nvPr/>
        </p:nvSpPr>
        <p:spPr>
          <a:xfrm>
            <a:off x="470525" y="240200"/>
            <a:ext cx="8229600" cy="778800"/>
          </a:xfrm>
          <a:prstGeom prst="roundRect">
            <a:avLst>
              <a:gd name="adj" fmla="val 16667"/>
            </a:avLst>
          </a:prstGeom>
          <a:solidFill>
            <a:srgbClr val="ACD55C">
              <a:alpha val="43930"/>
            </a:srgbClr>
          </a:solidFill>
          <a:ln>
            <a:noFill/>
          </a:ln>
        </p:spPr>
        <p:txBody>
          <a:bodyPr lIns="91425" tIns="91425" rIns="91425" bIns="91425" anchor="ctr" anchorCtr="0">
            <a:noAutofit/>
          </a:bodyPr>
          <a:lstStyle/>
          <a:p>
            <a:pPr>
              <a:spcBef>
                <a:spcPts val="0"/>
              </a:spcBef>
              <a:buNone/>
            </a:pPr>
            <a:endParaRPr/>
          </a:p>
        </p:txBody>
      </p:sp>
      <p:pic>
        <p:nvPicPr>
          <p:cNvPr id="40" name="Shape 40"/>
          <p:cNvPicPr preferRelativeResize="0"/>
          <p:nvPr/>
        </p:nvPicPr>
        <p:blipFill>
          <a:blip r:embed="rId3">
            <a:alphaModFix/>
          </a:blip>
          <a:stretch>
            <a:fillRect/>
          </a:stretch>
        </p:blipFill>
        <p:spPr>
          <a:xfrm>
            <a:off x="6660645" y="3867800"/>
            <a:ext cx="2026150" cy="935149"/>
          </a:xfrm>
          <a:prstGeom prst="rect">
            <a:avLst/>
          </a:prstGeom>
          <a:noFill/>
          <a:ln>
            <a:noFill/>
          </a:ln>
        </p:spPr>
      </p:pic>
      <p:cxnSp>
        <p:nvCxnSpPr>
          <p:cNvPr id="41" name="Shape 41"/>
          <p:cNvCxnSpPr/>
          <p:nvPr/>
        </p:nvCxnSpPr>
        <p:spPr>
          <a:xfrm flipH="1">
            <a:off x="472200" y="4707476"/>
            <a:ext cx="6454499" cy="8399"/>
          </a:xfrm>
          <a:prstGeom prst="straightConnector1">
            <a:avLst/>
          </a:prstGeom>
          <a:noFill/>
          <a:ln w="38100" cap="flat">
            <a:solidFill>
              <a:srgbClr val="ACD55C"/>
            </a:solidFill>
            <a:prstDash val="solid"/>
            <a:round/>
            <a:headEnd type="none" w="lg" len="lg"/>
            <a:tailEnd type="none" w="lg" len="lg"/>
          </a:ln>
        </p:spPr>
      </p:cxnSp>
      <p:sp>
        <p:nvSpPr>
          <p:cNvPr id="42" name="Shape 42"/>
          <p:cNvSpPr txBox="1">
            <a:spLocks noGrp="1"/>
          </p:cNvSpPr>
          <p:nvPr>
            <p:ph type="body" idx="1"/>
          </p:nvPr>
        </p:nvSpPr>
        <p:spPr>
          <a:xfrm>
            <a:off x="285750" y="3360476"/>
            <a:ext cx="8229600" cy="1347000"/>
          </a:xfrm>
          <a:prstGeom prst="rect">
            <a:avLst/>
          </a:prstGeom>
          <a:ln>
            <a:noFill/>
          </a:ln>
        </p:spPr>
        <p:txBody>
          <a:bodyPr lIns="91425" tIns="91425" rIns="91425" bIns="91425" anchor="t" anchorCtr="0">
            <a:noAutofit/>
          </a:bodyPr>
          <a:lstStyle/>
          <a:p>
            <a:pPr marL="101600" lvl="0" rtl="0">
              <a:spcBef>
                <a:spcPts val="0"/>
              </a:spcBef>
              <a:buClr>
                <a:srgbClr val="000000"/>
              </a:buClr>
              <a:buSzPct val="100000"/>
            </a:pPr>
            <a:r>
              <a:rPr lang="en" sz="1800" dirty="0" smtClean="0">
                <a:solidFill>
                  <a:srgbClr val="000000"/>
                </a:solidFill>
              </a:rPr>
              <a:t>Nashville International Center for Empowerment (NICE) is </a:t>
            </a:r>
            <a:r>
              <a:rPr lang="en" sz="1800" dirty="0">
                <a:solidFill>
                  <a:srgbClr val="000000"/>
                </a:solidFill>
              </a:rPr>
              <a:t>a non-profit, community-based organization dedicated to empowering refugees and </a:t>
            </a:r>
            <a:r>
              <a:rPr lang="en" sz="1800" dirty="0" smtClean="0">
                <a:solidFill>
                  <a:srgbClr val="000000"/>
                </a:solidFill>
              </a:rPr>
              <a:t>immigrants </a:t>
            </a:r>
            <a:r>
              <a:rPr lang="en" sz="1800" dirty="0">
                <a:solidFill>
                  <a:srgbClr val="000000"/>
                </a:solidFill>
              </a:rPr>
              <a:t>of Middle Tennessee </a:t>
            </a:r>
            <a:r>
              <a:rPr lang="en" sz="1800" dirty="0" smtClean="0"/>
              <a:t>through </a:t>
            </a:r>
            <a:r>
              <a:rPr lang="en" sz="1800" dirty="0"/>
              <a:t>direct social services </a:t>
            </a:r>
            <a:r>
              <a:rPr lang="en" sz="1800" dirty="0" smtClean="0"/>
              <a:t/>
            </a:r>
            <a:br>
              <a:rPr lang="en" sz="1800" dirty="0" smtClean="0"/>
            </a:br>
            <a:r>
              <a:rPr lang="en" sz="1800" dirty="0" smtClean="0"/>
              <a:t>and </a:t>
            </a:r>
            <a:r>
              <a:rPr lang="en" sz="1800" dirty="0"/>
              <a:t>educational pr</a:t>
            </a:r>
            <a:r>
              <a:rPr lang="en" sz="1800" dirty="0">
                <a:latin typeface="Verdana"/>
                <a:ea typeface="Verdana"/>
                <a:cs typeface="Verdana"/>
                <a:sym typeface="Verdana"/>
              </a:rPr>
              <a:t>ograms.</a:t>
            </a:r>
          </a:p>
          <a:p>
            <a:pPr lvl="0" rtl="0">
              <a:spcBef>
                <a:spcPts val="0"/>
              </a:spcBef>
              <a:buNone/>
            </a:pPr>
            <a:endParaRPr sz="2400" dirty="0">
              <a:solidFill>
                <a:srgbClr val="000000"/>
              </a:solidFill>
            </a:endParaRPr>
          </a:p>
          <a:p>
            <a:pPr rtl="0">
              <a:spcBef>
                <a:spcPts val="0"/>
              </a:spcBef>
              <a:buNone/>
            </a:pPr>
            <a:endParaRPr sz="1200" dirty="0">
              <a:solidFill>
                <a:srgbClr val="000000"/>
              </a:solidFill>
            </a:endParaRPr>
          </a:p>
          <a:p>
            <a:pPr rtl="0">
              <a:spcBef>
                <a:spcPts val="0"/>
              </a:spcBef>
              <a:buNone/>
            </a:pPr>
            <a:endParaRPr sz="1200" dirty="0">
              <a:solidFill>
                <a:srgbClr val="000000"/>
              </a:solidFill>
            </a:endParaRPr>
          </a:p>
          <a:p>
            <a:pPr lvl="0" algn="ctr" rtl="0">
              <a:spcBef>
                <a:spcPts val="0"/>
              </a:spcBef>
              <a:buNone/>
            </a:pPr>
            <a:endParaRPr sz="1400" dirty="0">
              <a:solidFill>
                <a:srgbClr val="C45217"/>
              </a:solidFill>
            </a:endParaRPr>
          </a:p>
          <a:p>
            <a:pPr marL="457200" lvl="0" indent="0" rtl="0">
              <a:spcBef>
                <a:spcPts val="0"/>
              </a:spcBef>
              <a:buNone/>
            </a:pPr>
            <a:endParaRPr sz="2000" dirty="0">
              <a:solidFill>
                <a:srgbClr val="000000"/>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700"/>
            <a:ext cx="9168139" cy="3292300"/>
          </a:xfrm>
          <a:prstGeom prst="rect">
            <a:avLst/>
          </a:prstGeom>
        </p:spPr>
      </p:pic>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p:nvPr/>
        </p:nvSpPr>
        <p:spPr>
          <a:xfrm>
            <a:off x="503425" y="240200"/>
            <a:ext cx="8183399" cy="837000"/>
          </a:xfrm>
          <a:prstGeom prst="roundRect">
            <a:avLst>
              <a:gd name="adj" fmla="val 16667"/>
            </a:avLst>
          </a:prstGeom>
          <a:solidFill>
            <a:srgbClr val="ACD55C">
              <a:alpha val="44700"/>
            </a:srgbClr>
          </a:solidFill>
          <a:ln>
            <a:noFill/>
          </a:ln>
        </p:spPr>
        <p:txBody>
          <a:bodyPr lIns="91425" tIns="91425" rIns="91425" bIns="91425" anchor="ctr" anchorCtr="0">
            <a:noAutofit/>
          </a:bodyPr>
          <a:lstStyle/>
          <a:p>
            <a:pPr>
              <a:spcBef>
                <a:spcPts val="0"/>
              </a:spcBef>
              <a:buNone/>
            </a:pPr>
            <a:endParaRPr/>
          </a:p>
        </p:txBody>
      </p:sp>
      <p:sp>
        <p:nvSpPr>
          <p:cNvPr id="254" name="Shape 254"/>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lgn="ctr">
              <a:spcBef>
                <a:spcPts val="0"/>
              </a:spcBef>
              <a:buNone/>
            </a:pPr>
            <a:r>
              <a:rPr lang="en" dirty="0" smtClean="0"/>
              <a:t>Volunteering/Interning </a:t>
            </a:r>
            <a:r>
              <a:rPr lang="en" dirty="0"/>
              <a:t>at NICE</a:t>
            </a:r>
          </a:p>
        </p:txBody>
      </p:sp>
      <p:pic>
        <p:nvPicPr>
          <p:cNvPr id="255" name="Shape 255"/>
          <p:cNvPicPr preferRelativeResize="0"/>
          <p:nvPr/>
        </p:nvPicPr>
        <p:blipFill>
          <a:blip r:embed="rId3">
            <a:alphaModFix/>
          </a:blip>
          <a:stretch>
            <a:fillRect/>
          </a:stretch>
        </p:blipFill>
        <p:spPr>
          <a:xfrm>
            <a:off x="6660645" y="3867800"/>
            <a:ext cx="2026150" cy="935149"/>
          </a:xfrm>
          <a:prstGeom prst="rect">
            <a:avLst/>
          </a:prstGeom>
          <a:noFill/>
          <a:ln>
            <a:noFill/>
          </a:ln>
        </p:spPr>
      </p:pic>
      <p:cxnSp>
        <p:nvCxnSpPr>
          <p:cNvPr id="256" name="Shape 256"/>
          <p:cNvCxnSpPr/>
          <p:nvPr/>
        </p:nvCxnSpPr>
        <p:spPr>
          <a:xfrm flipH="1">
            <a:off x="472350" y="4703950"/>
            <a:ext cx="6474299" cy="18299"/>
          </a:xfrm>
          <a:prstGeom prst="straightConnector1">
            <a:avLst/>
          </a:prstGeom>
          <a:noFill/>
          <a:ln w="38100" cap="flat">
            <a:solidFill>
              <a:srgbClr val="ACD55C"/>
            </a:solidFill>
            <a:prstDash val="solid"/>
            <a:round/>
            <a:headEnd type="none" w="lg" len="lg"/>
            <a:tailEnd type="none" w="lg" len="lg"/>
          </a:ln>
        </p:spPr>
      </p:cxnSp>
      <p:sp>
        <p:nvSpPr>
          <p:cNvPr id="257" name="Shape 257"/>
          <p:cNvSpPr/>
          <p:nvPr/>
        </p:nvSpPr>
        <p:spPr>
          <a:xfrm>
            <a:off x="1775600" y="1239625"/>
            <a:ext cx="5275199" cy="635999"/>
          </a:xfrm>
          <a:prstGeom prst="roundRect">
            <a:avLst>
              <a:gd name="adj" fmla="val 16667"/>
            </a:avLst>
          </a:prstGeom>
          <a:solidFill>
            <a:srgbClr val="ACD55C">
              <a:alpha val="44700"/>
            </a:srgbClr>
          </a:solidFill>
          <a:ln>
            <a:noFill/>
          </a:ln>
        </p:spPr>
        <p:txBody>
          <a:bodyPr lIns="91425" tIns="91425" rIns="91425" bIns="91425" anchor="ctr" anchorCtr="0">
            <a:noAutofit/>
          </a:bodyPr>
          <a:lstStyle/>
          <a:p>
            <a:pPr>
              <a:spcBef>
                <a:spcPts val="0"/>
              </a:spcBef>
              <a:buNone/>
            </a:pPr>
            <a:endParaRPr/>
          </a:p>
        </p:txBody>
      </p:sp>
      <p:sp>
        <p:nvSpPr>
          <p:cNvPr id="258" name="Shape 258"/>
          <p:cNvSpPr txBox="1"/>
          <p:nvPr/>
        </p:nvSpPr>
        <p:spPr>
          <a:xfrm>
            <a:off x="3213750" y="1202575"/>
            <a:ext cx="2259299" cy="635999"/>
          </a:xfrm>
          <a:prstGeom prst="rect">
            <a:avLst/>
          </a:prstGeom>
          <a:noFill/>
          <a:ln>
            <a:noFill/>
          </a:ln>
        </p:spPr>
        <p:txBody>
          <a:bodyPr lIns="91425" tIns="91425" rIns="91425" bIns="91425" anchor="ctr" anchorCtr="0">
            <a:noAutofit/>
          </a:bodyPr>
          <a:lstStyle/>
          <a:p>
            <a:pPr algn="ctr">
              <a:spcBef>
                <a:spcPts val="0"/>
              </a:spcBef>
              <a:buNone/>
            </a:pPr>
            <a:r>
              <a:rPr lang="en" sz="2400"/>
              <a:t>Confidentiality</a:t>
            </a:r>
          </a:p>
        </p:txBody>
      </p:sp>
      <p:grpSp>
        <p:nvGrpSpPr>
          <p:cNvPr id="259" name="Shape 259"/>
          <p:cNvGrpSpPr/>
          <p:nvPr/>
        </p:nvGrpSpPr>
        <p:grpSpPr>
          <a:xfrm>
            <a:off x="1764633" y="1983000"/>
            <a:ext cx="5319140" cy="605976"/>
            <a:chOff x="755750" y="2209800"/>
            <a:chExt cx="2368800" cy="723900"/>
          </a:xfrm>
        </p:grpSpPr>
        <p:sp>
          <p:nvSpPr>
            <p:cNvPr id="260" name="Shape 260"/>
            <p:cNvSpPr/>
            <p:nvPr/>
          </p:nvSpPr>
          <p:spPr>
            <a:xfrm>
              <a:off x="755750" y="2209800"/>
              <a:ext cx="2368800" cy="723900"/>
            </a:xfrm>
            <a:prstGeom prst="roundRect">
              <a:avLst>
                <a:gd name="adj" fmla="val 16667"/>
              </a:avLst>
            </a:prstGeom>
            <a:solidFill>
              <a:srgbClr val="ACD55C">
                <a:alpha val="44700"/>
              </a:srgbClr>
            </a:solidFill>
            <a:ln>
              <a:noFill/>
            </a:ln>
          </p:spPr>
          <p:txBody>
            <a:bodyPr lIns="91425" tIns="91425" rIns="91425" bIns="91425" anchor="ctr" anchorCtr="0">
              <a:noAutofit/>
            </a:bodyPr>
            <a:lstStyle/>
            <a:p>
              <a:pPr>
                <a:spcBef>
                  <a:spcPts val="0"/>
                </a:spcBef>
                <a:buNone/>
              </a:pPr>
              <a:endParaRPr/>
            </a:p>
          </p:txBody>
        </p:sp>
        <p:sp>
          <p:nvSpPr>
            <p:cNvPr id="261" name="Shape 261"/>
            <p:cNvSpPr txBox="1"/>
            <p:nvPr/>
          </p:nvSpPr>
          <p:spPr>
            <a:xfrm>
              <a:off x="810500" y="2268750"/>
              <a:ext cx="2259299" cy="606000"/>
            </a:xfrm>
            <a:prstGeom prst="rect">
              <a:avLst/>
            </a:prstGeom>
            <a:noFill/>
            <a:ln>
              <a:noFill/>
            </a:ln>
          </p:spPr>
          <p:txBody>
            <a:bodyPr lIns="91425" tIns="91425" rIns="91425" bIns="91425" anchor="ctr" anchorCtr="0">
              <a:noAutofit/>
            </a:bodyPr>
            <a:lstStyle/>
            <a:p>
              <a:pPr algn="ctr">
                <a:spcBef>
                  <a:spcPts val="0"/>
                </a:spcBef>
                <a:buNone/>
              </a:pPr>
              <a:r>
                <a:rPr lang="en" sz="2400"/>
                <a:t>Attendance</a:t>
              </a:r>
            </a:p>
          </p:txBody>
        </p:sp>
      </p:grpSp>
      <p:grpSp>
        <p:nvGrpSpPr>
          <p:cNvPr id="262" name="Shape 262"/>
          <p:cNvGrpSpPr/>
          <p:nvPr/>
        </p:nvGrpSpPr>
        <p:grpSpPr>
          <a:xfrm>
            <a:off x="1786560" y="2690874"/>
            <a:ext cx="5275081" cy="605980"/>
            <a:chOff x="734300" y="3175507"/>
            <a:chExt cx="2368800" cy="723905"/>
          </a:xfrm>
        </p:grpSpPr>
        <p:sp>
          <p:nvSpPr>
            <p:cNvPr id="263" name="Shape 263"/>
            <p:cNvSpPr/>
            <p:nvPr/>
          </p:nvSpPr>
          <p:spPr>
            <a:xfrm>
              <a:off x="734300" y="3175512"/>
              <a:ext cx="2368800" cy="723900"/>
            </a:xfrm>
            <a:prstGeom prst="roundRect">
              <a:avLst>
                <a:gd name="adj" fmla="val 16667"/>
              </a:avLst>
            </a:prstGeom>
            <a:solidFill>
              <a:srgbClr val="ACD55C">
                <a:alpha val="44700"/>
              </a:srgbClr>
            </a:solidFill>
            <a:ln>
              <a:noFill/>
            </a:ln>
          </p:spPr>
          <p:txBody>
            <a:bodyPr lIns="91425" tIns="91425" rIns="91425" bIns="91425" anchor="ctr" anchorCtr="0">
              <a:noAutofit/>
            </a:bodyPr>
            <a:lstStyle/>
            <a:p>
              <a:pPr>
                <a:spcBef>
                  <a:spcPts val="0"/>
                </a:spcBef>
                <a:buNone/>
              </a:pPr>
              <a:endParaRPr/>
            </a:p>
          </p:txBody>
        </p:sp>
        <p:sp>
          <p:nvSpPr>
            <p:cNvPr id="264" name="Shape 264"/>
            <p:cNvSpPr txBox="1"/>
            <p:nvPr/>
          </p:nvSpPr>
          <p:spPr>
            <a:xfrm>
              <a:off x="789046" y="3175507"/>
              <a:ext cx="2259299" cy="693899"/>
            </a:xfrm>
            <a:prstGeom prst="rect">
              <a:avLst/>
            </a:prstGeom>
            <a:noFill/>
            <a:ln>
              <a:noFill/>
            </a:ln>
          </p:spPr>
          <p:txBody>
            <a:bodyPr lIns="91425" tIns="91425" rIns="91425" bIns="91425" anchor="ctr" anchorCtr="0">
              <a:noAutofit/>
            </a:bodyPr>
            <a:lstStyle/>
            <a:p>
              <a:pPr algn="ctr">
                <a:spcBef>
                  <a:spcPts val="0"/>
                </a:spcBef>
                <a:buNone/>
              </a:pPr>
              <a:r>
                <a:rPr lang="en" sz="2400"/>
                <a:t>Dress Code</a:t>
              </a:r>
            </a:p>
          </p:txBody>
        </p:sp>
      </p:grpSp>
      <p:grpSp>
        <p:nvGrpSpPr>
          <p:cNvPr id="265" name="Shape 265"/>
          <p:cNvGrpSpPr/>
          <p:nvPr/>
        </p:nvGrpSpPr>
        <p:grpSpPr>
          <a:xfrm>
            <a:off x="1797472" y="3373911"/>
            <a:ext cx="5242391" cy="605976"/>
            <a:chOff x="1676950" y="4038987"/>
            <a:chExt cx="2368800" cy="723900"/>
          </a:xfrm>
        </p:grpSpPr>
        <p:sp>
          <p:nvSpPr>
            <p:cNvPr id="266" name="Shape 266"/>
            <p:cNvSpPr/>
            <p:nvPr/>
          </p:nvSpPr>
          <p:spPr>
            <a:xfrm>
              <a:off x="1676950" y="4038987"/>
              <a:ext cx="2368800" cy="723900"/>
            </a:xfrm>
            <a:prstGeom prst="roundRect">
              <a:avLst>
                <a:gd name="adj" fmla="val 16667"/>
              </a:avLst>
            </a:prstGeom>
            <a:solidFill>
              <a:srgbClr val="ACD55C">
                <a:alpha val="44700"/>
              </a:srgbClr>
            </a:solidFill>
            <a:ln>
              <a:noFill/>
            </a:ln>
          </p:spPr>
          <p:txBody>
            <a:bodyPr lIns="91425" tIns="91425" rIns="91425" bIns="91425" anchor="ctr" anchorCtr="0">
              <a:noAutofit/>
            </a:bodyPr>
            <a:lstStyle/>
            <a:p>
              <a:pPr>
                <a:spcBef>
                  <a:spcPts val="0"/>
                </a:spcBef>
                <a:buNone/>
              </a:pPr>
              <a:endParaRPr/>
            </a:p>
          </p:txBody>
        </p:sp>
        <p:sp>
          <p:nvSpPr>
            <p:cNvPr id="267" name="Shape 267"/>
            <p:cNvSpPr txBox="1"/>
            <p:nvPr/>
          </p:nvSpPr>
          <p:spPr>
            <a:xfrm>
              <a:off x="1731700" y="4097937"/>
              <a:ext cx="2259299" cy="606000"/>
            </a:xfrm>
            <a:prstGeom prst="rect">
              <a:avLst/>
            </a:prstGeom>
            <a:noFill/>
            <a:ln>
              <a:noFill/>
            </a:ln>
          </p:spPr>
          <p:txBody>
            <a:bodyPr lIns="91425" tIns="91425" rIns="91425" bIns="91425" anchor="ctr" anchorCtr="0">
              <a:noAutofit/>
            </a:bodyPr>
            <a:lstStyle/>
            <a:p>
              <a:pPr algn="ctr">
                <a:spcBef>
                  <a:spcPts val="0"/>
                </a:spcBef>
                <a:buNone/>
              </a:pPr>
              <a:r>
                <a:rPr lang="en" sz="2400"/>
                <a:t>Supervision</a:t>
              </a:r>
            </a:p>
          </p:txBody>
        </p:sp>
      </p:grpSp>
      <p:grpSp>
        <p:nvGrpSpPr>
          <p:cNvPr id="268" name="Shape 268"/>
          <p:cNvGrpSpPr/>
          <p:nvPr/>
        </p:nvGrpSpPr>
        <p:grpSpPr>
          <a:xfrm>
            <a:off x="1797570" y="4038925"/>
            <a:ext cx="5242319" cy="606000"/>
            <a:chOff x="2675075" y="3233062"/>
            <a:chExt cx="5209500" cy="606000"/>
          </a:xfrm>
        </p:grpSpPr>
        <p:sp>
          <p:nvSpPr>
            <p:cNvPr id="269" name="Shape 269"/>
            <p:cNvSpPr/>
            <p:nvPr/>
          </p:nvSpPr>
          <p:spPr>
            <a:xfrm>
              <a:off x="2675075" y="3251075"/>
              <a:ext cx="5209500" cy="553499"/>
            </a:xfrm>
            <a:prstGeom prst="roundRect">
              <a:avLst>
                <a:gd name="adj" fmla="val 16667"/>
              </a:avLst>
            </a:prstGeom>
            <a:solidFill>
              <a:srgbClr val="ACD55C">
                <a:alpha val="44700"/>
              </a:srgbClr>
            </a:solidFill>
            <a:ln>
              <a:noFill/>
            </a:ln>
          </p:spPr>
          <p:txBody>
            <a:bodyPr lIns="91425" tIns="91425" rIns="91425" bIns="91425" anchor="ctr" anchorCtr="0">
              <a:noAutofit/>
            </a:bodyPr>
            <a:lstStyle/>
            <a:p>
              <a:pPr>
                <a:spcBef>
                  <a:spcPts val="0"/>
                </a:spcBef>
                <a:buNone/>
              </a:pPr>
              <a:endParaRPr/>
            </a:p>
          </p:txBody>
        </p:sp>
        <p:sp>
          <p:nvSpPr>
            <p:cNvPr id="270" name="Shape 270"/>
            <p:cNvSpPr txBox="1"/>
            <p:nvPr/>
          </p:nvSpPr>
          <p:spPr>
            <a:xfrm>
              <a:off x="4172200" y="3233062"/>
              <a:ext cx="2215199" cy="606000"/>
            </a:xfrm>
            <a:prstGeom prst="rect">
              <a:avLst/>
            </a:prstGeom>
            <a:noFill/>
            <a:ln>
              <a:noFill/>
            </a:ln>
          </p:spPr>
          <p:txBody>
            <a:bodyPr lIns="91425" tIns="91425" rIns="91425" bIns="91425" anchor="ctr" anchorCtr="0">
              <a:noAutofit/>
            </a:bodyPr>
            <a:lstStyle/>
            <a:p>
              <a:pPr algn="ctr">
                <a:spcBef>
                  <a:spcPts val="0"/>
                </a:spcBef>
                <a:buNone/>
              </a:pPr>
              <a:r>
                <a:rPr lang="en" sz="2400"/>
                <a:t>Grievances</a:t>
              </a:r>
            </a:p>
          </p:txBody>
        </p:sp>
      </p:grpSp>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p:nvPr/>
        </p:nvSpPr>
        <p:spPr>
          <a:xfrm>
            <a:off x="503425" y="240200"/>
            <a:ext cx="8183399" cy="837000"/>
          </a:xfrm>
          <a:prstGeom prst="roundRect">
            <a:avLst>
              <a:gd name="adj" fmla="val 16667"/>
            </a:avLst>
          </a:prstGeom>
          <a:solidFill>
            <a:srgbClr val="ACD55C">
              <a:alpha val="44700"/>
            </a:srgbClr>
          </a:solidFill>
          <a:ln>
            <a:noFill/>
          </a:ln>
        </p:spPr>
        <p:txBody>
          <a:bodyPr lIns="91425" tIns="91425" rIns="91425" bIns="91425" anchor="ctr" anchorCtr="0">
            <a:noAutofit/>
          </a:bodyPr>
          <a:lstStyle/>
          <a:p>
            <a:pPr>
              <a:spcBef>
                <a:spcPts val="0"/>
              </a:spcBef>
              <a:buNone/>
            </a:pPr>
            <a:endParaRPr/>
          </a:p>
        </p:txBody>
      </p:sp>
      <p:pic>
        <p:nvPicPr>
          <p:cNvPr id="276" name="Shape 276"/>
          <p:cNvPicPr preferRelativeResize="0"/>
          <p:nvPr/>
        </p:nvPicPr>
        <p:blipFill>
          <a:blip r:embed="rId3">
            <a:alphaModFix/>
          </a:blip>
          <a:stretch>
            <a:fillRect/>
          </a:stretch>
        </p:blipFill>
        <p:spPr>
          <a:xfrm>
            <a:off x="6660645" y="3867800"/>
            <a:ext cx="2026150" cy="935149"/>
          </a:xfrm>
          <a:prstGeom prst="rect">
            <a:avLst/>
          </a:prstGeom>
          <a:noFill/>
          <a:ln>
            <a:noFill/>
          </a:ln>
        </p:spPr>
      </p:pic>
      <p:sp>
        <p:nvSpPr>
          <p:cNvPr id="277" name="Shape 277"/>
          <p:cNvSpPr txBox="1">
            <a:spLocks noGrp="1"/>
          </p:cNvSpPr>
          <p:nvPr>
            <p:ph type="title"/>
          </p:nvPr>
        </p:nvSpPr>
        <p:spPr>
          <a:xfrm>
            <a:off x="457200" y="240203"/>
            <a:ext cx="8229600" cy="857400"/>
          </a:xfrm>
          <a:prstGeom prst="rect">
            <a:avLst/>
          </a:prstGeom>
        </p:spPr>
        <p:txBody>
          <a:bodyPr lIns="91425" tIns="91425" rIns="91425" bIns="91425" anchor="b" anchorCtr="0">
            <a:noAutofit/>
          </a:bodyPr>
          <a:lstStyle/>
          <a:p>
            <a:pPr lvl="0" algn="ctr" rtl="0">
              <a:spcBef>
                <a:spcPts val="0"/>
              </a:spcBef>
              <a:buNone/>
            </a:pPr>
            <a:r>
              <a:rPr lang="en"/>
              <a:t>Code of Conduct</a:t>
            </a:r>
          </a:p>
        </p:txBody>
      </p:sp>
      <p:sp>
        <p:nvSpPr>
          <p:cNvPr id="278" name="Shape 278"/>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sz="2400"/>
              <a:t>Prohibited Behaviors</a:t>
            </a:r>
          </a:p>
          <a:p>
            <a:pPr marL="457200" lvl="0" indent="-342900" rtl="0">
              <a:spcBef>
                <a:spcPts val="0"/>
              </a:spcBef>
              <a:buClr>
                <a:schemeClr val="dk1"/>
              </a:buClr>
              <a:buSzPct val="100000"/>
              <a:buFont typeface="Arial"/>
              <a:buChar char="●"/>
            </a:pPr>
            <a:r>
              <a:rPr lang="en" sz="1800"/>
              <a:t>Bringing weapons of any description to any locations or assignments sponsored by NICE</a:t>
            </a:r>
          </a:p>
          <a:p>
            <a:pPr marL="457200" lvl="0" indent="-342900" rtl="0">
              <a:spcBef>
                <a:spcPts val="0"/>
              </a:spcBef>
              <a:buClr>
                <a:schemeClr val="dk1"/>
              </a:buClr>
              <a:buSzPct val="100000"/>
              <a:buFont typeface="Arial"/>
              <a:buChar char="●"/>
            </a:pPr>
            <a:r>
              <a:rPr lang="en" sz="1800"/>
              <a:t>Volunteering under the influence of alcohol or drugs</a:t>
            </a:r>
          </a:p>
          <a:p>
            <a:pPr marL="457200" lvl="0" indent="-342900" rtl="0">
              <a:spcBef>
                <a:spcPts val="0"/>
              </a:spcBef>
              <a:buClr>
                <a:schemeClr val="dk1"/>
              </a:buClr>
              <a:buSzPct val="100000"/>
              <a:buFont typeface="Arial"/>
              <a:buChar char="●"/>
            </a:pPr>
            <a:r>
              <a:rPr lang="en" sz="1800"/>
              <a:t>The use of cigarettes by a minor or the sale or distribution of cigarettes by an adult to a minor</a:t>
            </a:r>
          </a:p>
          <a:p>
            <a:pPr marL="457200" lvl="0" indent="-342900" rtl="0">
              <a:spcBef>
                <a:spcPts val="0"/>
              </a:spcBef>
              <a:buClr>
                <a:schemeClr val="dk1"/>
              </a:buClr>
              <a:buSzPct val="100000"/>
              <a:buFont typeface="Arial"/>
              <a:buChar char="●"/>
            </a:pPr>
            <a:r>
              <a:rPr lang="en" sz="1800"/>
              <a:t>Engaging in abusive, violent, or threatening behavior or language toward clients, staff, or other volunteers</a:t>
            </a:r>
          </a:p>
          <a:p>
            <a:pPr marL="457200" lvl="0" indent="-342900" rtl="0">
              <a:spcBef>
                <a:spcPts val="0"/>
              </a:spcBef>
              <a:buClr>
                <a:schemeClr val="dk1"/>
              </a:buClr>
              <a:buSzPct val="100000"/>
              <a:buFont typeface="Arial"/>
              <a:buChar char="●"/>
            </a:pPr>
            <a:r>
              <a:rPr lang="en" sz="1800"/>
              <a:t>Any intentional damage, destruction, or misuse of NICE property</a:t>
            </a:r>
          </a:p>
          <a:p>
            <a:pPr marL="457200" lvl="0" indent="-342900" rtl="0">
              <a:spcBef>
                <a:spcPts val="0"/>
              </a:spcBef>
              <a:buClr>
                <a:schemeClr val="dk1"/>
              </a:buClr>
              <a:buSzPct val="100000"/>
              <a:buFont typeface="Arial"/>
              <a:buChar char="●"/>
            </a:pPr>
            <a:r>
              <a:rPr lang="en" sz="1800"/>
              <a:t>Any form of sexual harassment</a:t>
            </a:r>
          </a:p>
          <a:p>
            <a:pPr marL="457200" lvl="0" indent="-342900" rtl="0">
              <a:spcBef>
                <a:spcPts val="0"/>
              </a:spcBef>
              <a:buClr>
                <a:schemeClr val="dk1"/>
              </a:buClr>
              <a:buSzPct val="100000"/>
              <a:buFont typeface="Arial"/>
              <a:buChar char="●"/>
            </a:pPr>
            <a:r>
              <a:rPr lang="en" sz="1800"/>
              <a:t>Any theft or removal of NICE property without permission</a:t>
            </a:r>
          </a:p>
        </p:txBody>
      </p:sp>
      <p:cxnSp>
        <p:nvCxnSpPr>
          <p:cNvPr id="279" name="Shape 279"/>
          <p:cNvCxnSpPr/>
          <p:nvPr/>
        </p:nvCxnSpPr>
        <p:spPr>
          <a:xfrm flipH="1">
            <a:off x="472350" y="4703950"/>
            <a:ext cx="6474299" cy="18299"/>
          </a:xfrm>
          <a:prstGeom prst="straightConnector1">
            <a:avLst/>
          </a:prstGeom>
          <a:noFill/>
          <a:ln w="38100" cap="flat">
            <a:solidFill>
              <a:srgbClr val="ACD55C"/>
            </a:solidFill>
            <a:prstDash val="solid"/>
            <a:round/>
            <a:headEnd type="none" w="lg" len="lg"/>
            <a:tailEnd type="none" w="lg" len="lg"/>
          </a:ln>
        </p:spPr>
      </p:cxnSp>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p:nvPr/>
        </p:nvSpPr>
        <p:spPr>
          <a:xfrm>
            <a:off x="455925" y="206125"/>
            <a:ext cx="8229600" cy="857400"/>
          </a:xfrm>
          <a:prstGeom prst="roundRect">
            <a:avLst>
              <a:gd name="adj" fmla="val 16667"/>
            </a:avLst>
          </a:prstGeom>
          <a:solidFill>
            <a:srgbClr val="ACD55C">
              <a:alpha val="44700"/>
            </a:srgbClr>
          </a:solidFill>
          <a:ln>
            <a:noFill/>
          </a:ln>
        </p:spPr>
        <p:txBody>
          <a:bodyPr lIns="91425" tIns="91425" rIns="91425" bIns="91425" anchor="ctr" anchorCtr="0">
            <a:noAutofit/>
          </a:bodyPr>
          <a:lstStyle/>
          <a:p>
            <a:pPr>
              <a:spcBef>
                <a:spcPts val="0"/>
              </a:spcBef>
              <a:buNone/>
            </a:pPr>
            <a:endParaRPr/>
          </a:p>
        </p:txBody>
      </p:sp>
      <p:sp>
        <p:nvSpPr>
          <p:cNvPr id="285" name="Shape 285"/>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lgn="ctr">
              <a:spcBef>
                <a:spcPts val="0"/>
              </a:spcBef>
              <a:buNone/>
            </a:pPr>
            <a:r>
              <a:rPr lang="en" dirty="0" smtClean="0"/>
              <a:t>Your Rights </a:t>
            </a:r>
            <a:r>
              <a:rPr lang="en" dirty="0"/>
              <a:t>&amp; Responsibilities</a:t>
            </a:r>
          </a:p>
        </p:txBody>
      </p:sp>
      <p:sp>
        <p:nvSpPr>
          <p:cNvPr id="286" name="Shape 286"/>
          <p:cNvSpPr txBox="1">
            <a:spLocks noGrp="1"/>
          </p:cNvSpPr>
          <p:nvPr>
            <p:ph type="body" idx="1"/>
          </p:nvPr>
        </p:nvSpPr>
        <p:spPr>
          <a:xfrm>
            <a:off x="457200" y="1600675"/>
            <a:ext cx="4125000" cy="2952900"/>
          </a:xfrm>
          <a:prstGeom prst="rect">
            <a:avLst/>
          </a:prstGeom>
        </p:spPr>
        <p:txBody>
          <a:bodyPr lIns="91425" tIns="91425" rIns="91425" bIns="91425" anchor="t" anchorCtr="0">
            <a:noAutofit/>
          </a:bodyPr>
          <a:lstStyle/>
          <a:p>
            <a:pPr marL="457200" lvl="0" indent="-342900" rtl="0">
              <a:spcBef>
                <a:spcPts val="0"/>
              </a:spcBef>
              <a:buClr>
                <a:schemeClr val="dk1"/>
              </a:buClr>
              <a:buSzPct val="100000"/>
              <a:buFont typeface="Arial"/>
              <a:buChar char="❖"/>
            </a:pPr>
            <a:r>
              <a:rPr lang="en" sz="1800"/>
              <a:t>Safe and healthy work environment</a:t>
            </a:r>
          </a:p>
          <a:p>
            <a:pPr marL="457200" lvl="0" indent="-342900" rtl="0">
              <a:spcBef>
                <a:spcPts val="0"/>
              </a:spcBef>
              <a:buClr>
                <a:schemeClr val="dk1"/>
              </a:buClr>
              <a:buSzPct val="100000"/>
              <a:buFont typeface="Arial"/>
              <a:buChar char="❖"/>
            </a:pPr>
            <a:r>
              <a:rPr lang="en" sz="1800"/>
              <a:t>Understand your role</a:t>
            </a:r>
          </a:p>
          <a:p>
            <a:pPr marL="457200" lvl="0" indent="-342900" rtl="0">
              <a:spcBef>
                <a:spcPts val="0"/>
              </a:spcBef>
              <a:buClr>
                <a:schemeClr val="dk1"/>
              </a:buClr>
              <a:buSzPct val="100000"/>
              <a:buFont typeface="Arial"/>
              <a:buChar char="❖"/>
            </a:pPr>
            <a:r>
              <a:rPr lang="en" sz="1800"/>
              <a:t>Receive orientation and training</a:t>
            </a:r>
          </a:p>
          <a:p>
            <a:pPr marL="457200" lvl="0" indent="-342900" rtl="0">
              <a:spcBef>
                <a:spcPts val="0"/>
              </a:spcBef>
              <a:buClr>
                <a:schemeClr val="dk1"/>
              </a:buClr>
              <a:buSzPct val="100000"/>
              <a:buFont typeface="Arial"/>
              <a:buChar char="❖"/>
            </a:pPr>
            <a:r>
              <a:rPr lang="en" sz="1800"/>
              <a:t>Refuse a task you are not comfortable with</a:t>
            </a:r>
          </a:p>
          <a:p>
            <a:pPr marL="457200" lvl="0" indent="-342900" rtl="0">
              <a:spcBef>
                <a:spcPts val="0"/>
              </a:spcBef>
              <a:buClr>
                <a:schemeClr val="dk1"/>
              </a:buClr>
              <a:buSzPct val="100000"/>
              <a:buFont typeface="Arial"/>
              <a:buChar char="❖"/>
            </a:pPr>
            <a:r>
              <a:rPr lang="en" sz="1800"/>
              <a:t>Free of exploitation </a:t>
            </a:r>
          </a:p>
          <a:p>
            <a:pPr marL="457200" lvl="0" indent="-342900" rtl="0">
              <a:spcBef>
                <a:spcPts val="0"/>
              </a:spcBef>
              <a:buClr>
                <a:schemeClr val="dk1"/>
              </a:buClr>
              <a:buSzPct val="100000"/>
              <a:buFont typeface="Arial"/>
              <a:buChar char="❖"/>
            </a:pPr>
            <a:r>
              <a:rPr lang="en" sz="1800"/>
              <a:t>Personal information kept confidential </a:t>
            </a:r>
          </a:p>
        </p:txBody>
      </p:sp>
      <p:grpSp>
        <p:nvGrpSpPr>
          <p:cNvPr id="287" name="Shape 287"/>
          <p:cNvGrpSpPr/>
          <p:nvPr/>
        </p:nvGrpSpPr>
        <p:grpSpPr>
          <a:xfrm>
            <a:off x="472350" y="3867800"/>
            <a:ext cx="8214445" cy="935149"/>
            <a:chOff x="472350" y="3867800"/>
            <a:chExt cx="8214445" cy="935149"/>
          </a:xfrm>
        </p:grpSpPr>
        <p:pic>
          <p:nvPicPr>
            <p:cNvPr id="288" name="Shape 288"/>
            <p:cNvPicPr preferRelativeResize="0"/>
            <p:nvPr/>
          </p:nvPicPr>
          <p:blipFill>
            <a:blip r:embed="rId3">
              <a:alphaModFix/>
            </a:blip>
            <a:stretch>
              <a:fillRect/>
            </a:stretch>
          </p:blipFill>
          <p:spPr>
            <a:xfrm>
              <a:off x="6660645" y="3867800"/>
              <a:ext cx="2026150" cy="935149"/>
            </a:xfrm>
            <a:prstGeom prst="rect">
              <a:avLst/>
            </a:prstGeom>
            <a:noFill/>
            <a:ln>
              <a:noFill/>
            </a:ln>
          </p:spPr>
        </p:pic>
        <p:cxnSp>
          <p:nvCxnSpPr>
            <p:cNvPr id="289" name="Shape 289"/>
            <p:cNvCxnSpPr/>
            <p:nvPr/>
          </p:nvCxnSpPr>
          <p:spPr>
            <a:xfrm flipH="1">
              <a:off x="472350" y="4703950"/>
              <a:ext cx="6474299" cy="18299"/>
            </a:xfrm>
            <a:prstGeom prst="straightConnector1">
              <a:avLst/>
            </a:prstGeom>
            <a:noFill/>
            <a:ln w="38100" cap="flat">
              <a:solidFill>
                <a:srgbClr val="ACD55C"/>
              </a:solidFill>
              <a:prstDash val="solid"/>
              <a:round/>
              <a:headEnd type="none" w="lg" len="lg"/>
              <a:tailEnd type="none" w="lg" len="lg"/>
            </a:ln>
          </p:spPr>
        </p:cxnSp>
      </p:grpSp>
      <p:sp>
        <p:nvSpPr>
          <p:cNvPr id="290" name="Shape 290"/>
          <p:cNvSpPr txBox="1">
            <a:spLocks noGrp="1"/>
          </p:cNvSpPr>
          <p:nvPr>
            <p:ph type="body" idx="2"/>
          </p:nvPr>
        </p:nvSpPr>
        <p:spPr>
          <a:xfrm>
            <a:off x="4560525" y="1600100"/>
            <a:ext cx="4125000" cy="2777400"/>
          </a:xfrm>
          <a:prstGeom prst="rect">
            <a:avLst/>
          </a:prstGeom>
        </p:spPr>
        <p:txBody>
          <a:bodyPr lIns="91425" tIns="91425" rIns="91425" bIns="91425" anchor="t" anchorCtr="0">
            <a:noAutofit/>
          </a:bodyPr>
          <a:lstStyle/>
          <a:p>
            <a:pPr marL="457200" lvl="0" indent="-342900" rtl="0">
              <a:spcBef>
                <a:spcPts val="0"/>
              </a:spcBef>
              <a:buClr>
                <a:schemeClr val="dk1"/>
              </a:buClr>
              <a:buSzPct val="100000"/>
              <a:buFont typeface="Arial"/>
              <a:buChar char="❖"/>
            </a:pPr>
            <a:r>
              <a:rPr lang="en" sz="1800"/>
              <a:t>Be reliable and punctual</a:t>
            </a:r>
          </a:p>
          <a:p>
            <a:pPr marL="457200" lvl="0" indent="-342900" rtl="0">
              <a:spcBef>
                <a:spcPts val="0"/>
              </a:spcBef>
              <a:buClr>
                <a:schemeClr val="dk1"/>
              </a:buClr>
              <a:buSzPct val="100000"/>
              <a:buFont typeface="Arial"/>
              <a:buChar char="❖"/>
            </a:pPr>
            <a:r>
              <a:rPr lang="en" sz="1800"/>
              <a:t>Serve willingly </a:t>
            </a:r>
          </a:p>
          <a:p>
            <a:pPr marL="457200" lvl="0" indent="-342900" rtl="0">
              <a:spcBef>
                <a:spcPts val="0"/>
              </a:spcBef>
              <a:buClr>
                <a:schemeClr val="dk1"/>
              </a:buClr>
              <a:buSzPct val="100000"/>
              <a:buFont typeface="Arial"/>
              <a:buChar char="❖"/>
            </a:pPr>
            <a:r>
              <a:rPr lang="en" sz="1800"/>
              <a:t>Ask for support when needed</a:t>
            </a:r>
          </a:p>
          <a:p>
            <a:pPr marL="457200" lvl="0" indent="-342900" rtl="0">
              <a:spcBef>
                <a:spcPts val="0"/>
              </a:spcBef>
              <a:buClr>
                <a:schemeClr val="dk1"/>
              </a:buClr>
              <a:buSzPct val="100000"/>
              <a:buFont typeface="Arial"/>
              <a:buChar char="❖"/>
            </a:pPr>
            <a:r>
              <a:rPr lang="en" sz="1800"/>
              <a:t>Respect others and confidentiality</a:t>
            </a:r>
          </a:p>
          <a:p>
            <a:pPr marL="457200" lvl="0" indent="-342900" rtl="0">
              <a:spcBef>
                <a:spcPts val="0"/>
              </a:spcBef>
              <a:buClr>
                <a:schemeClr val="dk1"/>
              </a:buClr>
              <a:buSzPct val="100000"/>
              <a:buFont typeface="Arial"/>
              <a:buChar char="❖"/>
            </a:pPr>
            <a:r>
              <a:rPr lang="en" sz="1800"/>
              <a:t>Complete agreed upon tasks to the best of your abilities</a:t>
            </a:r>
          </a:p>
          <a:p>
            <a:pPr marL="457200" lvl="0" indent="-342900" rtl="0">
              <a:spcBef>
                <a:spcPts val="0"/>
              </a:spcBef>
              <a:buClr>
                <a:schemeClr val="dk1"/>
              </a:buClr>
              <a:buSzPct val="100000"/>
              <a:buFont typeface="Arial"/>
              <a:buChar char="❖"/>
            </a:pPr>
            <a:r>
              <a:rPr lang="en" sz="1800"/>
              <a:t>Participate in necessary trainings</a:t>
            </a:r>
          </a:p>
          <a:p>
            <a:pPr marL="457200" lvl="0" indent="-342900" rtl="0">
              <a:spcBef>
                <a:spcPts val="0"/>
              </a:spcBef>
              <a:buClr>
                <a:schemeClr val="dk1"/>
              </a:buClr>
              <a:buSzPct val="100000"/>
              <a:buFont typeface="Arial"/>
              <a:buChar char="❖"/>
            </a:pPr>
            <a:r>
              <a:rPr lang="en" sz="1800"/>
              <a:t>Be safe </a:t>
            </a:r>
          </a:p>
        </p:txBody>
      </p:sp>
      <p:sp>
        <p:nvSpPr>
          <p:cNvPr id="291" name="Shape 291"/>
          <p:cNvSpPr/>
          <p:nvPr/>
        </p:nvSpPr>
        <p:spPr>
          <a:xfrm>
            <a:off x="1050050" y="1238775"/>
            <a:ext cx="2040000" cy="504600"/>
          </a:xfrm>
          <a:prstGeom prst="roundRect">
            <a:avLst>
              <a:gd name="adj" fmla="val 16667"/>
            </a:avLst>
          </a:prstGeom>
          <a:solidFill>
            <a:srgbClr val="ACD55C">
              <a:alpha val="44700"/>
            </a:srgbClr>
          </a:solidFill>
          <a:ln>
            <a:noFill/>
          </a:ln>
        </p:spPr>
        <p:txBody>
          <a:bodyPr lIns="91425" tIns="91425" rIns="91425" bIns="91425" anchor="ctr" anchorCtr="0">
            <a:noAutofit/>
          </a:bodyPr>
          <a:lstStyle/>
          <a:p>
            <a:pPr>
              <a:spcBef>
                <a:spcPts val="0"/>
              </a:spcBef>
              <a:buNone/>
            </a:pPr>
            <a:endParaRPr/>
          </a:p>
        </p:txBody>
      </p:sp>
      <p:sp>
        <p:nvSpPr>
          <p:cNvPr id="292" name="Shape 292"/>
          <p:cNvSpPr txBox="1"/>
          <p:nvPr/>
        </p:nvSpPr>
        <p:spPr>
          <a:xfrm>
            <a:off x="1117575" y="1271100"/>
            <a:ext cx="1908299" cy="460500"/>
          </a:xfrm>
          <a:prstGeom prst="rect">
            <a:avLst/>
          </a:prstGeom>
          <a:noFill/>
          <a:ln>
            <a:noFill/>
          </a:ln>
        </p:spPr>
        <p:txBody>
          <a:bodyPr lIns="91425" tIns="91425" rIns="91425" bIns="91425" anchor="ctr" anchorCtr="0">
            <a:noAutofit/>
          </a:bodyPr>
          <a:lstStyle/>
          <a:p>
            <a:pPr algn="ctr">
              <a:spcBef>
                <a:spcPts val="0"/>
              </a:spcBef>
              <a:buNone/>
            </a:pPr>
            <a:r>
              <a:rPr lang="en" sz="1800" b="1"/>
              <a:t>Rights</a:t>
            </a:r>
          </a:p>
        </p:txBody>
      </p:sp>
      <p:sp>
        <p:nvSpPr>
          <p:cNvPr id="293" name="Shape 293"/>
          <p:cNvSpPr/>
          <p:nvPr/>
        </p:nvSpPr>
        <p:spPr>
          <a:xfrm>
            <a:off x="5369875" y="1248475"/>
            <a:ext cx="2040000" cy="504600"/>
          </a:xfrm>
          <a:prstGeom prst="roundRect">
            <a:avLst>
              <a:gd name="adj" fmla="val 16667"/>
            </a:avLst>
          </a:prstGeom>
          <a:solidFill>
            <a:srgbClr val="ACD55C">
              <a:alpha val="44700"/>
            </a:srgbClr>
          </a:solidFill>
          <a:ln>
            <a:noFill/>
          </a:ln>
        </p:spPr>
        <p:txBody>
          <a:bodyPr lIns="91425" tIns="91425" rIns="91425" bIns="91425" anchor="ctr" anchorCtr="0">
            <a:noAutofit/>
          </a:bodyPr>
          <a:lstStyle/>
          <a:p>
            <a:pPr>
              <a:spcBef>
                <a:spcPts val="0"/>
              </a:spcBef>
              <a:buNone/>
            </a:pPr>
            <a:endParaRPr/>
          </a:p>
        </p:txBody>
      </p:sp>
      <p:sp>
        <p:nvSpPr>
          <p:cNvPr id="294" name="Shape 294"/>
          <p:cNvSpPr txBox="1"/>
          <p:nvPr/>
        </p:nvSpPr>
        <p:spPr>
          <a:xfrm>
            <a:off x="5427575" y="1304000"/>
            <a:ext cx="1973999" cy="372900"/>
          </a:xfrm>
          <a:prstGeom prst="rect">
            <a:avLst/>
          </a:prstGeom>
          <a:noFill/>
          <a:ln>
            <a:noFill/>
          </a:ln>
        </p:spPr>
        <p:txBody>
          <a:bodyPr lIns="91425" tIns="91425" rIns="91425" bIns="91425" anchor="ctr" anchorCtr="0">
            <a:noAutofit/>
          </a:bodyPr>
          <a:lstStyle/>
          <a:p>
            <a:pPr algn="ctr">
              <a:spcBef>
                <a:spcPts val="0"/>
              </a:spcBef>
              <a:buNone/>
            </a:pPr>
            <a:r>
              <a:rPr lang="en" sz="1800" b="1"/>
              <a:t>Responsibilities</a:t>
            </a:r>
          </a:p>
        </p:txBody>
      </p:sp>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Shape 299"/>
          <p:cNvSpPr/>
          <p:nvPr/>
        </p:nvSpPr>
        <p:spPr>
          <a:xfrm>
            <a:off x="480300" y="226375"/>
            <a:ext cx="8183399" cy="837000"/>
          </a:xfrm>
          <a:prstGeom prst="roundRect">
            <a:avLst>
              <a:gd name="adj" fmla="val 16667"/>
            </a:avLst>
          </a:prstGeom>
          <a:solidFill>
            <a:srgbClr val="ACD55C">
              <a:alpha val="44700"/>
            </a:srgbClr>
          </a:solidFill>
          <a:ln>
            <a:noFill/>
          </a:ln>
        </p:spPr>
        <p:txBody>
          <a:bodyPr lIns="91425" tIns="91425" rIns="91425" bIns="91425" anchor="ctr" anchorCtr="0">
            <a:noAutofit/>
          </a:bodyPr>
          <a:lstStyle/>
          <a:p>
            <a:pPr>
              <a:spcBef>
                <a:spcPts val="0"/>
              </a:spcBef>
              <a:buNone/>
            </a:pPr>
            <a:endParaRPr/>
          </a:p>
        </p:txBody>
      </p:sp>
      <p:sp>
        <p:nvSpPr>
          <p:cNvPr id="300" name="Shape 300"/>
          <p:cNvSpPr txBox="1">
            <a:spLocks noGrp="1"/>
          </p:cNvSpPr>
          <p:nvPr>
            <p:ph type="title"/>
          </p:nvPr>
        </p:nvSpPr>
        <p:spPr>
          <a:xfrm>
            <a:off x="457200" y="228128"/>
            <a:ext cx="8229600" cy="857400"/>
          </a:xfrm>
          <a:prstGeom prst="rect">
            <a:avLst/>
          </a:prstGeom>
        </p:spPr>
        <p:txBody>
          <a:bodyPr lIns="91425" tIns="91425" rIns="91425" bIns="91425" anchor="ctr" anchorCtr="0">
            <a:noAutofit/>
          </a:bodyPr>
          <a:lstStyle/>
          <a:p>
            <a:pPr lvl="0" algn="ctr" rtl="0">
              <a:spcBef>
                <a:spcPts val="0"/>
              </a:spcBef>
              <a:buNone/>
            </a:pPr>
            <a:r>
              <a:rPr lang="en"/>
              <a:t>Things to Remember</a:t>
            </a:r>
          </a:p>
        </p:txBody>
      </p:sp>
      <p:grpSp>
        <p:nvGrpSpPr>
          <p:cNvPr id="301" name="Shape 301"/>
          <p:cNvGrpSpPr/>
          <p:nvPr/>
        </p:nvGrpSpPr>
        <p:grpSpPr>
          <a:xfrm>
            <a:off x="472350" y="3867800"/>
            <a:ext cx="8214445" cy="935149"/>
            <a:chOff x="472350" y="3867800"/>
            <a:chExt cx="8214445" cy="935149"/>
          </a:xfrm>
        </p:grpSpPr>
        <p:pic>
          <p:nvPicPr>
            <p:cNvPr id="302" name="Shape 302"/>
            <p:cNvPicPr preferRelativeResize="0"/>
            <p:nvPr/>
          </p:nvPicPr>
          <p:blipFill>
            <a:blip r:embed="rId3">
              <a:alphaModFix/>
            </a:blip>
            <a:stretch>
              <a:fillRect/>
            </a:stretch>
          </p:blipFill>
          <p:spPr>
            <a:xfrm>
              <a:off x="6660645" y="3867800"/>
              <a:ext cx="2026150" cy="935149"/>
            </a:xfrm>
            <a:prstGeom prst="rect">
              <a:avLst/>
            </a:prstGeom>
            <a:noFill/>
            <a:ln>
              <a:noFill/>
            </a:ln>
          </p:spPr>
        </p:pic>
        <p:cxnSp>
          <p:nvCxnSpPr>
            <p:cNvPr id="303" name="Shape 303"/>
            <p:cNvCxnSpPr/>
            <p:nvPr/>
          </p:nvCxnSpPr>
          <p:spPr>
            <a:xfrm flipH="1">
              <a:off x="472350" y="4703950"/>
              <a:ext cx="6474299" cy="18299"/>
            </a:xfrm>
            <a:prstGeom prst="straightConnector1">
              <a:avLst/>
            </a:prstGeom>
            <a:noFill/>
            <a:ln w="38100" cap="flat">
              <a:solidFill>
                <a:srgbClr val="ACD55C"/>
              </a:solidFill>
              <a:prstDash val="solid"/>
              <a:round/>
              <a:headEnd type="none" w="lg" len="lg"/>
              <a:tailEnd type="none" w="lg" len="lg"/>
            </a:ln>
          </p:spPr>
        </p:cxnSp>
      </p:grpSp>
      <p:grpSp>
        <p:nvGrpSpPr>
          <p:cNvPr id="304" name="Shape 304"/>
          <p:cNvGrpSpPr/>
          <p:nvPr/>
        </p:nvGrpSpPr>
        <p:grpSpPr>
          <a:xfrm>
            <a:off x="4462371" y="1307936"/>
            <a:ext cx="3211349" cy="2737799"/>
            <a:chOff x="5052700" y="1508550"/>
            <a:chExt cx="3211349" cy="2737799"/>
          </a:xfrm>
        </p:grpSpPr>
        <p:sp>
          <p:nvSpPr>
            <p:cNvPr id="305" name="Shape 305"/>
            <p:cNvSpPr/>
            <p:nvPr/>
          </p:nvSpPr>
          <p:spPr>
            <a:xfrm>
              <a:off x="5052700" y="1508550"/>
              <a:ext cx="3121799" cy="2737799"/>
            </a:xfrm>
            <a:prstGeom prst="roundRect">
              <a:avLst>
                <a:gd name="adj" fmla="val 16667"/>
              </a:avLst>
            </a:prstGeom>
            <a:solidFill>
              <a:srgbClr val="ACD55C">
                <a:alpha val="44700"/>
              </a:srgbClr>
            </a:solidFill>
            <a:ln>
              <a:noFill/>
            </a:ln>
          </p:spPr>
          <p:txBody>
            <a:bodyPr lIns="91425" tIns="91425" rIns="91425" bIns="91425" anchor="ctr" anchorCtr="0">
              <a:noAutofit/>
            </a:bodyPr>
            <a:lstStyle/>
            <a:p>
              <a:pPr>
                <a:spcBef>
                  <a:spcPts val="0"/>
                </a:spcBef>
                <a:buNone/>
              </a:pPr>
              <a:endParaRPr/>
            </a:p>
          </p:txBody>
        </p:sp>
        <p:sp>
          <p:nvSpPr>
            <p:cNvPr id="306" name="Shape 306"/>
            <p:cNvSpPr txBox="1"/>
            <p:nvPr/>
          </p:nvSpPr>
          <p:spPr>
            <a:xfrm>
              <a:off x="5142250" y="1519637"/>
              <a:ext cx="3121799" cy="2537100"/>
            </a:xfrm>
            <a:prstGeom prst="rect">
              <a:avLst/>
            </a:prstGeom>
            <a:noFill/>
            <a:ln>
              <a:noFill/>
            </a:ln>
          </p:spPr>
          <p:txBody>
            <a:bodyPr lIns="91425" tIns="91425" rIns="91425" bIns="91425" anchor="t" anchorCtr="0">
              <a:noAutofit/>
            </a:bodyPr>
            <a:lstStyle/>
            <a:p>
              <a:pPr rtl="0">
                <a:spcBef>
                  <a:spcPts val="0"/>
                </a:spcBef>
                <a:buNone/>
              </a:pPr>
              <a:r>
                <a:rPr lang="en" sz="1800" b="1" dirty="0">
                  <a:solidFill>
                    <a:schemeClr val="dk1"/>
                  </a:solidFill>
                </a:rPr>
                <a:t>Refrain from Proselytizing</a:t>
              </a:r>
            </a:p>
            <a:p>
              <a:pPr>
                <a:spcBef>
                  <a:spcPts val="0"/>
                </a:spcBef>
                <a:buNone/>
              </a:pPr>
              <a:r>
                <a:rPr lang="en" sz="1800" dirty="0">
                  <a:solidFill>
                    <a:schemeClr val="dk1"/>
                  </a:solidFill>
                </a:rPr>
                <a:t>M</a:t>
              </a:r>
              <a:r>
                <a:rPr lang="en" sz="1800" dirty="0" smtClean="0">
                  <a:solidFill>
                    <a:schemeClr val="dk1"/>
                  </a:solidFill>
                </a:rPr>
                <a:t>uch </a:t>
              </a:r>
              <a:r>
                <a:rPr lang="en" sz="1800" dirty="0">
                  <a:solidFill>
                    <a:schemeClr val="dk1"/>
                  </a:solidFill>
                </a:rPr>
                <a:t>of our funding </a:t>
              </a:r>
              <a:r>
                <a:rPr lang="en" sz="1800" dirty="0" smtClean="0">
                  <a:solidFill>
                    <a:schemeClr val="dk1"/>
                  </a:solidFill>
                </a:rPr>
                <a:t>comes </a:t>
              </a:r>
              <a:r>
                <a:rPr lang="en" sz="1800" dirty="0">
                  <a:solidFill>
                    <a:schemeClr val="dk1"/>
                  </a:solidFill>
                </a:rPr>
                <a:t>from government </a:t>
              </a:r>
              <a:r>
                <a:rPr lang="en" sz="1800" dirty="0" smtClean="0">
                  <a:solidFill>
                    <a:schemeClr val="dk1"/>
                  </a:solidFill>
                </a:rPr>
                <a:t>grants so we </a:t>
              </a:r>
              <a:r>
                <a:rPr lang="en" sz="1800" dirty="0">
                  <a:solidFill>
                    <a:schemeClr val="dk1"/>
                  </a:solidFill>
                </a:rPr>
                <a:t>are not a faith-based organization. As you are volunteering, we ask that you refrain from sharing </a:t>
              </a:r>
              <a:r>
                <a:rPr lang="en" sz="1800" dirty="0" smtClean="0">
                  <a:solidFill>
                    <a:schemeClr val="dk1"/>
                  </a:solidFill>
                </a:rPr>
                <a:t/>
              </a:r>
              <a:br>
                <a:rPr lang="en" sz="1800" dirty="0" smtClean="0">
                  <a:solidFill>
                    <a:schemeClr val="dk1"/>
                  </a:solidFill>
                </a:rPr>
              </a:br>
              <a:r>
                <a:rPr lang="en" sz="1800" dirty="0" smtClean="0">
                  <a:solidFill>
                    <a:schemeClr val="dk1"/>
                  </a:solidFill>
                </a:rPr>
                <a:t>your </a:t>
              </a:r>
              <a:r>
                <a:rPr lang="en" sz="1800" dirty="0">
                  <a:solidFill>
                    <a:schemeClr val="dk1"/>
                  </a:solidFill>
                </a:rPr>
                <a:t>personal beliefs.  </a:t>
              </a:r>
            </a:p>
          </p:txBody>
        </p:sp>
      </p:grpSp>
      <p:sp>
        <p:nvSpPr>
          <p:cNvPr id="307" name="Shape 307"/>
          <p:cNvSpPr/>
          <p:nvPr/>
        </p:nvSpPr>
        <p:spPr>
          <a:xfrm>
            <a:off x="480300" y="1307937"/>
            <a:ext cx="3121799" cy="2737799"/>
          </a:xfrm>
          <a:prstGeom prst="roundRect">
            <a:avLst>
              <a:gd name="adj" fmla="val 16667"/>
            </a:avLst>
          </a:prstGeom>
          <a:solidFill>
            <a:srgbClr val="ACD55C">
              <a:alpha val="44700"/>
            </a:srgbClr>
          </a:solidFill>
          <a:ln>
            <a:noFill/>
          </a:ln>
        </p:spPr>
        <p:txBody>
          <a:bodyPr lIns="91425" tIns="91425" rIns="91425" bIns="91425" anchor="ctr" anchorCtr="0">
            <a:noAutofit/>
          </a:bodyPr>
          <a:lstStyle/>
          <a:p>
            <a:pPr>
              <a:spcBef>
                <a:spcPts val="0"/>
              </a:spcBef>
              <a:buNone/>
            </a:pPr>
            <a:endParaRPr/>
          </a:p>
        </p:txBody>
      </p:sp>
      <p:sp>
        <p:nvSpPr>
          <p:cNvPr id="308" name="Shape 308"/>
          <p:cNvSpPr txBox="1"/>
          <p:nvPr/>
        </p:nvSpPr>
        <p:spPr>
          <a:xfrm>
            <a:off x="561976" y="1406635"/>
            <a:ext cx="3129674" cy="2540400"/>
          </a:xfrm>
          <a:prstGeom prst="rect">
            <a:avLst/>
          </a:prstGeom>
          <a:noFill/>
          <a:ln>
            <a:noFill/>
          </a:ln>
        </p:spPr>
        <p:txBody>
          <a:bodyPr lIns="91425" tIns="91425" rIns="91425" bIns="91425" anchor="ctr" anchorCtr="0">
            <a:noAutofit/>
          </a:bodyPr>
          <a:lstStyle/>
          <a:p>
            <a:pPr rtl="0">
              <a:spcBef>
                <a:spcPts val="0"/>
              </a:spcBef>
              <a:buNone/>
            </a:pPr>
            <a:r>
              <a:rPr lang="en" sz="1800" b="1" dirty="0"/>
              <a:t>Cultural Awareness</a:t>
            </a:r>
          </a:p>
          <a:p>
            <a:pPr>
              <a:spcBef>
                <a:spcPts val="0"/>
              </a:spcBef>
              <a:buNone/>
            </a:pPr>
            <a:r>
              <a:rPr lang="en" sz="1800" dirty="0"/>
              <a:t>Our clients base is tremendously diverse, in cultural background and religion. We ask that you </a:t>
            </a:r>
            <a:r>
              <a:rPr lang="en" sz="1800" dirty="0" smtClean="0"/>
              <a:t/>
            </a:r>
            <a:br>
              <a:rPr lang="en" sz="1800" dirty="0" smtClean="0"/>
            </a:br>
            <a:r>
              <a:rPr lang="en" sz="1800" dirty="0" smtClean="0"/>
              <a:t>be </a:t>
            </a:r>
            <a:r>
              <a:rPr lang="en" sz="1800" dirty="0"/>
              <a:t>respectful </a:t>
            </a:r>
            <a:r>
              <a:rPr lang="en" sz="1800" dirty="0" smtClean="0"/>
              <a:t>and understanding</a:t>
            </a:r>
            <a:r>
              <a:rPr lang="en" sz="1800" dirty="0"/>
              <a:t>, avoiding clothing or behavior that could be offensive.  </a:t>
            </a:r>
          </a:p>
        </p:txBody>
      </p:sp>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Shape 313"/>
          <p:cNvPicPr preferRelativeResize="0"/>
          <p:nvPr/>
        </p:nvPicPr>
        <p:blipFill>
          <a:blip r:embed="rId3">
            <a:alphaModFix/>
          </a:blip>
          <a:stretch>
            <a:fillRect/>
          </a:stretch>
        </p:blipFill>
        <p:spPr>
          <a:xfrm>
            <a:off x="6660645" y="3867800"/>
            <a:ext cx="2026150" cy="935149"/>
          </a:xfrm>
          <a:prstGeom prst="rect">
            <a:avLst/>
          </a:prstGeom>
          <a:noFill/>
          <a:ln>
            <a:noFill/>
          </a:ln>
        </p:spPr>
      </p:pic>
      <p:cxnSp>
        <p:nvCxnSpPr>
          <p:cNvPr id="314" name="Shape 314"/>
          <p:cNvCxnSpPr/>
          <p:nvPr/>
        </p:nvCxnSpPr>
        <p:spPr>
          <a:xfrm flipH="1">
            <a:off x="472350" y="4703950"/>
            <a:ext cx="6474299" cy="18299"/>
          </a:xfrm>
          <a:prstGeom prst="straightConnector1">
            <a:avLst/>
          </a:prstGeom>
          <a:noFill/>
          <a:ln w="38100" cap="flat">
            <a:solidFill>
              <a:srgbClr val="ACD55C"/>
            </a:solidFill>
            <a:prstDash val="solid"/>
            <a:round/>
            <a:headEnd type="none" w="lg" len="lg"/>
            <a:tailEnd type="none" w="lg" len="lg"/>
          </a:ln>
        </p:spPr>
      </p:cxnSp>
      <p:sp>
        <p:nvSpPr>
          <p:cNvPr id="315" name="Shape 315"/>
          <p:cNvSpPr/>
          <p:nvPr/>
        </p:nvSpPr>
        <p:spPr>
          <a:xfrm>
            <a:off x="503425" y="240200"/>
            <a:ext cx="8183399" cy="837000"/>
          </a:xfrm>
          <a:prstGeom prst="roundRect">
            <a:avLst>
              <a:gd name="adj" fmla="val 16667"/>
            </a:avLst>
          </a:prstGeom>
          <a:solidFill>
            <a:srgbClr val="ACD55C">
              <a:alpha val="44700"/>
            </a:srgbClr>
          </a:solidFill>
          <a:ln>
            <a:noFill/>
          </a:ln>
        </p:spPr>
        <p:txBody>
          <a:bodyPr lIns="91425" tIns="91425" rIns="91425" bIns="91425" anchor="ctr" anchorCtr="0">
            <a:noAutofit/>
          </a:bodyPr>
          <a:lstStyle/>
          <a:p>
            <a:pPr>
              <a:spcBef>
                <a:spcPts val="0"/>
              </a:spcBef>
              <a:buNone/>
            </a:pPr>
            <a:endParaRPr/>
          </a:p>
        </p:txBody>
      </p:sp>
      <p:sp>
        <p:nvSpPr>
          <p:cNvPr id="316" name="Shape 316"/>
          <p:cNvSpPr txBox="1"/>
          <p:nvPr/>
        </p:nvSpPr>
        <p:spPr>
          <a:xfrm>
            <a:off x="1333950" y="239700"/>
            <a:ext cx="6533399" cy="820800"/>
          </a:xfrm>
          <a:prstGeom prst="rect">
            <a:avLst/>
          </a:prstGeom>
          <a:noFill/>
          <a:ln>
            <a:noFill/>
          </a:ln>
        </p:spPr>
        <p:txBody>
          <a:bodyPr lIns="91425" tIns="91425" rIns="91425" bIns="91425" anchor="ctr" anchorCtr="0">
            <a:noAutofit/>
          </a:bodyPr>
          <a:lstStyle/>
          <a:p>
            <a:pPr algn="ctr">
              <a:spcBef>
                <a:spcPts val="0"/>
              </a:spcBef>
              <a:buNone/>
            </a:pPr>
            <a:r>
              <a:rPr lang="en" sz="3600" b="1"/>
              <a:t>Questions?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173" y="1229600"/>
            <a:ext cx="6357396" cy="2855041"/>
          </a:xfrm>
          <a:prstGeom prst="rect">
            <a:avLst/>
          </a:prstGeom>
        </p:spPr>
      </p:pic>
      <p:sp>
        <p:nvSpPr>
          <p:cNvPr id="3" name="TextBox 2"/>
          <p:cNvSpPr txBox="1"/>
          <p:nvPr/>
        </p:nvSpPr>
        <p:spPr>
          <a:xfrm>
            <a:off x="386948" y="4451489"/>
            <a:ext cx="5995552" cy="523220"/>
          </a:xfrm>
          <a:prstGeom prst="rect">
            <a:avLst/>
          </a:prstGeom>
          <a:noFill/>
        </p:spPr>
        <p:txBody>
          <a:bodyPr wrap="none" rtlCol="0">
            <a:spAutoFit/>
          </a:bodyPr>
          <a:lstStyle/>
          <a:p>
            <a:r>
              <a:rPr lang="en-US" dirty="0" smtClean="0"/>
              <a:t>Contact: Kathy Edson, Director of Outreach and Community Engagement</a:t>
            </a:r>
          </a:p>
          <a:p>
            <a:r>
              <a:rPr lang="en-US" dirty="0" smtClean="0"/>
              <a:t>Kathy@empowernashville.org</a:t>
            </a:r>
            <a:endParaRPr lang="en-US" dirty="0"/>
          </a:p>
        </p:txBody>
      </p:sp>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Shape 321"/>
          <p:cNvPicPr preferRelativeResize="0"/>
          <p:nvPr/>
        </p:nvPicPr>
        <p:blipFill>
          <a:blip r:embed="rId3">
            <a:alphaModFix/>
          </a:blip>
          <a:stretch>
            <a:fillRect/>
          </a:stretch>
        </p:blipFill>
        <p:spPr>
          <a:xfrm>
            <a:off x="7117850" y="4063050"/>
            <a:ext cx="2026150" cy="935149"/>
          </a:xfrm>
          <a:prstGeom prst="rect">
            <a:avLst/>
          </a:prstGeom>
          <a:noFill/>
          <a:ln>
            <a:noFill/>
          </a:ln>
        </p:spPr>
      </p:pic>
      <p:sp>
        <p:nvSpPr>
          <p:cNvPr id="326" name="Shape 326"/>
          <p:cNvSpPr/>
          <p:nvPr/>
        </p:nvSpPr>
        <p:spPr>
          <a:xfrm>
            <a:off x="4548125" y="3713814"/>
            <a:ext cx="2940900" cy="750299"/>
          </a:xfrm>
          <a:prstGeom prst="roundRect">
            <a:avLst>
              <a:gd name="adj" fmla="val 16667"/>
            </a:avLst>
          </a:prstGeom>
          <a:solidFill>
            <a:srgbClr val="ACD55C"/>
          </a:solidFill>
          <a:ln>
            <a:noFill/>
          </a:ln>
        </p:spPr>
        <p:txBody>
          <a:bodyPr lIns="91425" tIns="91425" rIns="91425" bIns="91425" anchor="ctr" anchorCtr="0">
            <a:noAutofit/>
          </a:bodyPr>
          <a:lstStyle/>
          <a:p>
            <a:pPr>
              <a:spcBef>
                <a:spcPts val="0"/>
              </a:spcBef>
              <a:buNone/>
            </a:pPr>
            <a:endParaRPr/>
          </a:p>
        </p:txBody>
      </p:sp>
      <p:cxnSp>
        <p:nvCxnSpPr>
          <p:cNvPr id="327" name="Shape 327"/>
          <p:cNvCxnSpPr/>
          <p:nvPr/>
        </p:nvCxnSpPr>
        <p:spPr>
          <a:xfrm flipH="1">
            <a:off x="472350" y="4975769"/>
            <a:ext cx="6782207" cy="40729"/>
          </a:xfrm>
          <a:prstGeom prst="straightConnector1">
            <a:avLst/>
          </a:prstGeom>
          <a:noFill/>
          <a:ln w="38100" cap="flat">
            <a:solidFill>
              <a:srgbClr val="ACD55C"/>
            </a:solidFill>
            <a:prstDash val="solid"/>
            <a:round/>
            <a:headEnd type="none" w="lg" len="lg"/>
            <a:tailEnd type="none" w="lg" len="lg"/>
          </a:ln>
        </p:spPr>
      </p:cxnSp>
      <p:sp>
        <p:nvSpPr>
          <p:cNvPr id="328" name="Shape 328"/>
          <p:cNvSpPr txBox="1"/>
          <p:nvPr/>
        </p:nvSpPr>
        <p:spPr>
          <a:xfrm>
            <a:off x="4422125" y="3619500"/>
            <a:ext cx="3066900" cy="820800"/>
          </a:xfrm>
          <a:prstGeom prst="rect">
            <a:avLst/>
          </a:prstGeom>
          <a:noFill/>
          <a:ln>
            <a:noFill/>
          </a:ln>
        </p:spPr>
        <p:txBody>
          <a:bodyPr lIns="91425" tIns="91425" rIns="91425" bIns="91425" anchor="ctr" anchorCtr="0">
            <a:noAutofit/>
          </a:bodyPr>
          <a:lstStyle/>
          <a:p>
            <a:pPr lvl="0" algn="ctr" rtl="0">
              <a:spcBef>
                <a:spcPts val="0"/>
              </a:spcBef>
              <a:buNone/>
            </a:pPr>
            <a:r>
              <a:rPr lang="en" sz="3600" b="1" dirty="0" smtClean="0"/>
              <a:t>Thank </a:t>
            </a:r>
            <a:r>
              <a:rPr lang="en" sz="3600" b="1" dirty="0"/>
              <a:t>You!</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8960" y="0"/>
            <a:ext cx="3619500" cy="36195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378960" cy="4750816"/>
          </a:xfrm>
          <a:prstGeom prst="rect">
            <a:avLst/>
          </a:prstGeom>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cxnSp>
        <p:nvCxnSpPr>
          <p:cNvPr id="59" name="Shape 59"/>
          <p:cNvCxnSpPr>
            <a:stCxn id="57" idx="0"/>
          </p:cNvCxnSpPr>
          <p:nvPr/>
        </p:nvCxnSpPr>
        <p:spPr>
          <a:xfrm flipH="1" flipV="1">
            <a:off x="7794510" y="2602127"/>
            <a:ext cx="11291" cy="300130"/>
          </a:xfrm>
          <a:prstGeom prst="straightConnector1">
            <a:avLst/>
          </a:prstGeom>
          <a:noFill/>
          <a:ln w="19050" cap="flat">
            <a:solidFill>
              <a:schemeClr val="dk2"/>
            </a:solidFill>
            <a:prstDash val="solid"/>
            <a:round/>
            <a:headEnd type="none" w="lg" len="lg"/>
            <a:tailEnd type="none" w="lg" len="lg"/>
          </a:ln>
        </p:spPr>
      </p:cxnSp>
      <p:sp>
        <p:nvSpPr>
          <p:cNvPr id="49" name="Shape 49"/>
          <p:cNvSpPr/>
          <p:nvPr/>
        </p:nvSpPr>
        <p:spPr>
          <a:xfrm>
            <a:off x="2640214" y="702535"/>
            <a:ext cx="1672998" cy="946571"/>
          </a:xfrm>
          <a:prstGeom prst="roundRect">
            <a:avLst>
              <a:gd name="adj" fmla="val 16667"/>
            </a:avLst>
          </a:prstGeom>
          <a:solidFill>
            <a:srgbClr val="ACD55C">
              <a:alpha val="44700"/>
            </a:srgbClr>
          </a:solidFill>
          <a:ln>
            <a:noFill/>
          </a:ln>
        </p:spPr>
        <p:txBody>
          <a:bodyPr lIns="91425" tIns="91425" rIns="91425" bIns="91425" anchor="ctr" anchorCtr="0">
            <a:noAutofit/>
          </a:bodyPr>
          <a:lstStyle/>
          <a:p>
            <a:pPr>
              <a:spcBef>
                <a:spcPts val="0"/>
              </a:spcBef>
              <a:buNone/>
            </a:pPr>
            <a:endParaRPr/>
          </a:p>
        </p:txBody>
      </p:sp>
      <p:grpSp>
        <p:nvGrpSpPr>
          <p:cNvPr id="52" name="Shape 52"/>
          <p:cNvGrpSpPr/>
          <p:nvPr/>
        </p:nvGrpSpPr>
        <p:grpSpPr>
          <a:xfrm>
            <a:off x="472200" y="3867800"/>
            <a:ext cx="8214595" cy="935149"/>
            <a:chOff x="472200" y="3867800"/>
            <a:chExt cx="8214595" cy="935149"/>
          </a:xfrm>
        </p:grpSpPr>
        <p:pic>
          <p:nvPicPr>
            <p:cNvPr id="53" name="Shape 53"/>
            <p:cNvPicPr preferRelativeResize="0"/>
            <p:nvPr/>
          </p:nvPicPr>
          <p:blipFill>
            <a:blip r:embed="rId3">
              <a:alphaModFix/>
            </a:blip>
            <a:stretch>
              <a:fillRect/>
            </a:stretch>
          </p:blipFill>
          <p:spPr>
            <a:xfrm>
              <a:off x="6660645" y="3867800"/>
              <a:ext cx="2026150" cy="935149"/>
            </a:xfrm>
            <a:prstGeom prst="rect">
              <a:avLst/>
            </a:prstGeom>
            <a:noFill/>
            <a:ln>
              <a:noFill/>
            </a:ln>
          </p:spPr>
        </p:pic>
        <p:cxnSp>
          <p:nvCxnSpPr>
            <p:cNvPr id="54" name="Shape 54"/>
            <p:cNvCxnSpPr/>
            <p:nvPr/>
          </p:nvCxnSpPr>
          <p:spPr>
            <a:xfrm rot="10800000">
              <a:off x="472200" y="4702139"/>
              <a:ext cx="6454499" cy="1800"/>
            </a:xfrm>
            <a:prstGeom prst="straightConnector1">
              <a:avLst/>
            </a:prstGeom>
            <a:noFill/>
            <a:ln w="38100" cap="flat">
              <a:solidFill>
                <a:srgbClr val="ACD55C"/>
              </a:solidFill>
              <a:prstDash val="solid"/>
              <a:round/>
              <a:headEnd type="none" w="lg" len="lg"/>
              <a:tailEnd type="none" w="lg" len="lg"/>
            </a:ln>
          </p:spPr>
        </p:cxnSp>
      </p:grpSp>
      <p:cxnSp>
        <p:nvCxnSpPr>
          <p:cNvPr id="55" name="Shape 55"/>
          <p:cNvCxnSpPr/>
          <p:nvPr/>
        </p:nvCxnSpPr>
        <p:spPr>
          <a:xfrm rot="10800000" flipH="1">
            <a:off x="987593" y="2995256"/>
            <a:ext cx="7178999" cy="27300"/>
          </a:xfrm>
          <a:prstGeom prst="straightConnector1">
            <a:avLst/>
          </a:prstGeom>
          <a:noFill/>
          <a:ln w="19050" cap="flat">
            <a:solidFill>
              <a:schemeClr val="dk2"/>
            </a:solidFill>
            <a:prstDash val="solid"/>
            <a:round/>
            <a:headEnd type="none" w="lg" len="lg"/>
            <a:tailEnd type="triangle" w="lg" len="lg"/>
          </a:ln>
        </p:spPr>
      </p:cxnSp>
      <p:sp>
        <p:nvSpPr>
          <p:cNvPr id="56" name="Shape 56"/>
          <p:cNvSpPr/>
          <p:nvPr/>
        </p:nvSpPr>
        <p:spPr>
          <a:xfrm>
            <a:off x="5484638" y="2874288"/>
            <a:ext cx="109499" cy="120300"/>
          </a:xfrm>
          <a:prstGeom prst="flowChartConnector">
            <a:avLst/>
          </a:prstGeom>
          <a:solidFill>
            <a:srgbClr val="000000"/>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7" name="Shape 57"/>
          <p:cNvSpPr/>
          <p:nvPr/>
        </p:nvSpPr>
        <p:spPr>
          <a:xfrm>
            <a:off x="7751051" y="2902257"/>
            <a:ext cx="109499" cy="120300"/>
          </a:xfrm>
          <a:prstGeom prst="flowChartConnector">
            <a:avLst/>
          </a:prstGeom>
          <a:solidFill>
            <a:srgbClr val="000000"/>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58" name="Shape 58"/>
          <p:cNvCxnSpPr>
            <a:stCxn id="63" idx="2"/>
            <a:endCxn id="56" idx="0"/>
          </p:cNvCxnSpPr>
          <p:nvPr/>
        </p:nvCxnSpPr>
        <p:spPr>
          <a:xfrm>
            <a:off x="5528382" y="1861719"/>
            <a:ext cx="11006" cy="1012569"/>
          </a:xfrm>
          <a:prstGeom prst="straightConnector1">
            <a:avLst/>
          </a:prstGeom>
          <a:noFill/>
          <a:ln w="19050" cap="flat">
            <a:solidFill>
              <a:schemeClr val="dk2"/>
            </a:solidFill>
            <a:prstDash val="solid"/>
            <a:round/>
            <a:headEnd type="none" w="lg" len="lg"/>
            <a:tailEnd type="none" w="lg" len="lg"/>
          </a:ln>
        </p:spPr>
      </p:cxnSp>
      <p:sp>
        <p:nvSpPr>
          <p:cNvPr id="60" name="Shape 60"/>
          <p:cNvSpPr/>
          <p:nvPr/>
        </p:nvSpPr>
        <p:spPr>
          <a:xfrm>
            <a:off x="3326800" y="2894196"/>
            <a:ext cx="109499" cy="120300"/>
          </a:xfrm>
          <a:prstGeom prst="flowChartConnector">
            <a:avLst/>
          </a:prstGeom>
          <a:solidFill>
            <a:srgbClr val="000000"/>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61" name="Shape 61"/>
          <p:cNvCxnSpPr/>
          <p:nvPr/>
        </p:nvCxnSpPr>
        <p:spPr>
          <a:xfrm flipH="1" flipV="1">
            <a:off x="3381549" y="1649106"/>
            <a:ext cx="22390" cy="1284354"/>
          </a:xfrm>
          <a:prstGeom prst="straightConnector1">
            <a:avLst/>
          </a:prstGeom>
          <a:noFill/>
          <a:ln w="19050" cap="flat">
            <a:solidFill>
              <a:schemeClr val="dk2"/>
            </a:solidFill>
            <a:prstDash val="solid"/>
            <a:round/>
            <a:headEnd type="none" w="lg" len="lg"/>
            <a:tailEnd type="none" w="lg" len="lg"/>
          </a:ln>
        </p:spPr>
      </p:cxnSp>
      <p:sp>
        <p:nvSpPr>
          <p:cNvPr id="62" name="Shape 62"/>
          <p:cNvSpPr txBox="1"/>
          <p:nvPr/>
        </p:nvSpPr>
        <p:spPr>
          <a:xfrm>
            <a:off x="2640213" y="897971"/>
            <a:ext cx="2175806" cy="555697"/>
          </a:xfrm>
          <a:prstGeom prst="rect">
            <a:avLst/>
          </a:prstGeom>
          <a:noFill/>
          <a:ln>
            <a:noFill/>
          </a:ln>
        </p:spPr>
        <p:txBody>
          <a:bodyPr lIns="91425" tIns="91425" rIns="91425" bIns="91425" anchor="ctr" anchorCtr="0">
            <a:noAutofit/>
          </a:bodyPr>
          <a:lstStyle/>
          <a:p>
            <a:pPr>
              <a:spcBef>
                <a:spcPts val="0"/>
              </a:spcBef>
              <a:buNone/>
            </a:pPr>
            <a:r>
              <a:rPr lang="en" dirty="0"/>
              <a:t>2005: Sudanese Community and Women’s </a:t>
            </a:r>
            <a:r>
              <a:rPr lang="en" dirty="0" smtClean="0"/>
              <a:t>Services Center founded.</a:t>
            </a:r>
            <a:endParaRPr lang="en" dirty="0"/>
          </a:p>
        </p:txBody>
      </p:sp>
      <p:sp>
        <p:nvSpPr>
          <p:cNvPr id="63" name="Shape 63"/>
          <p:cNvSpPr/>
          <p:nvPr/>
        </p:nvSpPr>
        <p:spPr>
          <a:xfrm>
            <a:off x="4393700" y="635521"/>
            <a:ext cx="2269364" cy="1226198"/>
          </a:xfrm>
          <a:prstGeom prst="roundRect">
            <a:avLst>
              <a:gd name="adj" fmla="val 16667"/>
            </a:avLst>
          </a:prstGeom>
          <a:solidFill>
            <a:srgbClr val="ACD55C">
              <a:alpha val="48920"/>
            </a:srgbClr>
          </a:solidFill>
          <a:ln>
            <a:noFill/>
          </a:ln>
        </p:spPr>
        <p:txBody>
          <a:bodyPr lIns="91425" tIns="91425" rIns="91425" bIns="91425" anchor="ctr" anchorCtr="0">
            <a:noAutofit/>
          </a:bodyPr>
          <a:lstStyle/>
          <a:p>
            <a:pPr>
              <a:spcBef>
                <a:spcPts val="0"/>
              </a:spcBef>
              <a:buNone/>
            </a:pPr>
            <a:endParaRPr/>
          </a:p>
        </p:txBody>
      </p:sp>
      <p:sp>
        <p:nvSpPr>
          <p:cNvPr id="64" name="Shape 64"/>
          <p:cNvSpPr txBox="1"/>
          <p:nvPr/>
        </p:nvSpPr>
        <p:spPr>
          <a:xfrm>
            <a:off x="4450406" y="960148"/>
            <a:ext cx="2440499" cy="656699"/>
          </a:xfrm>
          <a:prstGeom prst="rect">
            <a:avLst/>
          </a:prstGeom>
          <a:noFill/>
          <a:ln>
            <a:noFill/>
          </a:ln>
        </p:spPr>
        <p:txBody>
          <a:bodyPr lIns="91425" tIns="91425" rIns="91425" bIns="91425" anchor="ctr" anchorCtr="0">
            <a:noAutofit/>
          </a:bodyPr>
          <a:lstStyle/>
          <a:p>
            <a:pPr>
              <a:spcBef>
                <a:spcPts val="0"/>
              </a:spcBef>
              <a:buNone/>
            </a:pPr>
            <a:r>
              <a:rPr lang="en" dirty="0"/>
              <a:t>2010: Renamed </a:t>
            </a:r>
            <a:r>
              <a:rPr lang="en" dirty="0" smtClean="0"/>
              <a:t>Nashville </a:t>
            </a:r>
            <a:r>
              <a:rPr lang="en" dirty="0"/>
              <a:t>International Center for Empowerment </a:t>
            </a:r>
            <a:r>
              <a:rPr lang="en" dirty="0" smtClean="0"/>
              <a:t>(NICE).</a:t>
            </a:r>
            <a:endParaRPr lang="en" dirty="0"/>
          </a:p>
          <a:p>
            <a:pPr>
              <a:spcBef>
                <a:spcPts val="0"/>
              </a:spcBef>
              <a:buNone/>
            </a:pPr>
            <a:r>
              <a:rPr lang="en" dirty="0" smtClean="0"/>
              <a:t>NICE became a resettlement agency.</a:t>
            </a:r>
            <a:endParaRPr lang="en" dirty="0"/>
          </a:p>
        </p:txBody>
      </p:sp>
      <p:pic>
        <p:nvPicPr>
          <p:cNvPr id="68" name="Shape 68"/>
          <p:cNvPicPr preferRelativeResize="0">
            <a:picLocks noChangeAspect="1"/>
          </p:cNvPicPr>
          <p:nvPr/>
        </p:nvPicPr>
        <p:blipFill>
          <a:blip r:embed="rId4">
            <a:alphaModFix/>
          </a:blip>
          <a:stretch>
            <a:fillRect/>
          </a:stretch>
        </p:blipFill>
        <p:spPr>
          <a:xfrm>
            <a:off x="3158307" y="3153527"/>
            <a:ext cx="3315425" cy="1795285"/>
          </a:xfrm>
          <a:prstGeom prst="rect">
            <a:avLst/>
          </a:prstGeom>
          <a:noFill/>
          <a:ln>
            <a:no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45" y="1522418"/>
            <a:ext cx="2546007" cy="2972977"/>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21" y="54415"/>
            <a:ext cx="2848373" cy="581106"/>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3732" y="3166669"/>
            <a:ext cx="2610214" cy="676369"/>
          </a:xfrm>
          <a:prstGeom prst="rect">
            <a:avLst/>
          </a:prstGeom>
        </p:spPr>
      </p:pic>
      <p:grpSp>
        <p:nvGrpSpPr>
          <p:cNvPr id="65" name="Shape 65"/>
          <p:cNvGrpSpPr/>
          <p:nvPr/>
        </p:nvGrpSpPr>
        <p:grpSpPr>
          <a:xfrm>
            <a:off x="6890905" y="242695"/>
            <a:ext cx="2073042" cy="2335097"/>
            <a:chOff x="5275773" y="1839086"/>
            <a:chExt cx="3208489" cy="2118424"/>
          </a:xfrm>
        </p:grpSpPr>
        <p:sp>
          <p:nvSpPr>
            <p:cNvPr id="66" name="Shape 66"/>
            <p:cNvSpPr/>
            <p:nvPr/>
          </p:nvSpPr>
          <p:spPr>
            <a:xfrm>
              <a:off x="5275773" y="1839086"/>
              <a:ext cx="3139800" cy="2118424"/>
            </a:xfrm>
            <a:prstGeom prst="roundRect">
              <a:avLst>
                <a:gd name="adj" fmla="val 16667"/>
              </a:avLst>
            </a:prstGeom>
            <a:solidFill>
              <a:srgbClr val="ACD55C">
                <a:alpha val="44700"/>
              </a:srgbClr>
            </a:solidFill>
            <a:ln>
              <a:noFill/>
            </a:ln>
          </p:spPr>
          <p:txBody>
            <a:bodyPr lIns="91425" tIns="91425" rIns="91425" bIns="91425" anchor="ctr" anchorCtr="0">
              <a:noAutofit/>
            </a:bodyPr>
            <a:lstStyle/>
            <a:p>
              <a:pPr>
                <a:spcBef>
                  <a:spcPts val="0"/>
                </a:spcBef>
                <a:buNone/>
              </a:pPr>
              <a:endParaRPr/>
            </a:p>
          </p:txBody>
        </p:sp>
        <p:sp>
          <p:nvSpPr>
            <p:cNvPr id="67" name="Shape 67"/>
            <p:cNvSpPr txBox="1"/>
            <p:nvPr/>
          </p:nvSpPr>
          <p:spPr>
            <a:xfrm>
              <a:off x="5441963" y="2428210"/>
              <a:ext cx="3042299" cy="959700"/>
            </a:xfrm>
            <a:prstGeom prst="rect">
              <a:avLst/>
            </a:prstGeom>
            <a:noFill/>
            <a:ln>
              <a:noFill/>
            </a:ln>
          </p:spPr>
          <p:txBody>
            <a:bodyPr lIns="91425" tIns="91425" rIns="91425" bIns="91425" anchor="ctr" anchorCtr="0">
              <a:noAutofit/>
            </a:bodyPr>
            <a:lstStyle/>
            <a:p>
              <a:pPr>
                <a:spcBef>
                  <a:spcPts val="0"/>
                </a:spcBef>
                <a:buNone/>
              </a:pPr>
              <a:r>
                <a:rPr lang="en" dirty="0"/>
                <a:t>2015: Nice has expanded to </a:t>
              </a:r>
              <a:r>
                <a:rPr lang="en" dirty="0" smtClean="0"/>
                <a:t>serve </a:t>
              </a:r>
              <a:r>
                <a:rPr lang="en" dirty="0" smtClean="0"/>
                <a:t>over</a:t>
              </a:r>
              <a:r>
                <a:rPr lang="en" dirty="0" smtClean="0"/>
                <a:t> </a:t>
              </a:r>
              <a:r>
                <a:rPr lang="en" dirty="0" smtClean="0"/>
                <a:t>15,000 </a:t>
              </a:r>
              <a:r>
                <a:rPr lang="en" dirty="0"/>
                <a:t>people from 72 nations, serving </a:t>
              </a:r>
              <a:r>
                <a:rPr lang="en" dirty="0" smtClean="0"/>
                <a:t>over 2200 </a:t>
              </a:r>
              <a:r>
                <a:rPr lang="en" dirty="0"/>
                <a:t>people in 2014 alone.  NICE has grown from a staff of one to </a:t>
              </a:r>
              <a:r>
                <a:rPr lang="en" dirty="0" smtClean="0"/>
                <a:t>25 </a:t>
              </a:r>
              <a:r>
                <a:rPr lang="en" dirty="0"/>
                <a:t>employees that speak </a:t>
              </a:r>
              <a:r>
                <a:rPr lang="en" dirty="0" smtClean="0"/>
                <a:t>37 </a:t>
              </a:r>
              <a:r>
                <a:rPr lang="en" dirty="0" smtClean="0"/>
                <a:t>languages</a:t>
              </a:r>
              <a:r>
                <a:rPr lang="en" dirty="0"/>
                <a:t>.</a:t>
              </a:r>
            </a:p>
          </p:txBody>
        </p:sp>
      </p:gr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5" name="Shape 75"/>
          <p:cNvPicPr preferRelativeResize="0"/>
          <p:nvPr/>
        </p:nvPicPr>
        <p:blipFill>
          <a:blip r:embed="rId3">
            <a:alphaModFix/>
          </a:blip>
          <a:stretch>
            <a:fillRect/>
          </a:stretch>
        </p:blipFill>
        <p:spPr>
          <a:xfrm>
            <a:off x="6660645" y="3867800"/>
            <a:ext cx="2026150" cy="935149"/>
          </a:xfrm>
          <a:prstGeom prst="rect">
            <a:avLst/>
          </a:prstGeom>
          <a:noFill/>
          <a:ln>
            <a:noFill/>
          </a:ln>
        </p:spPr>
      </p:pic>
      <p:cxnSp>
        <p:nvCxnSpPr>
          <p:cNvPr id="76" name="Shape 76"/>
          <p:cNvCxnSpPr/>
          <p:nvPr/>
        </p:nvCxnSpPr>
        <p:spPr>
          <a:xfrm flipH="1">
            <a:off x="472225" y="4711307"/>
            <a:ext cx="6472199" cy="900"/>
          </a:xfrm>
          <a:prstGeom prst="straightConnector1">
            <a:avLst/>
          </a:prstGeom>
          <a:noFill/>
          <a:ln w="38100" cap="flat">
            <a:solidFill>
              <a:srgbClr val="ACD55C"/>
            </a:solidFill>
            <a:prstDash val="solid"/>
            <a:round/>
            <a:headEnd type="none" w="lg" len="lg"/>
            <a:tailEnd type="none" w="lg" len="lg"/>
          </a:ln>
        </p:spPr>
      </p:cxnSp>
      <p:grpSp>
        <p:nvGrpSpPr>
          <p:cNvPr id="77" name="Shape 77"/>
          <p:cNvGrpSpPr/>
          <p:nvPr/>
        </p:nvGrpSpPr>
        <p:grpSpPr>
          <a:xfrm>
            <a:off x="2395209" y="3211799"/>
            <a:ext cx="2222999" cy="627899"/>
            <a:chOff x="965825" y="2022700"/>
            <a:chExt cx="2222999" cy="627899"/>
          </a:xfrm>
        </p:grpSpPr>
        <p:sp>
          <p:nvSpPr>
            <p:cNvPr id="78" name="Shape 78"/>
            <p:cNvSpPr/>
            <p:nvPr/>
          </p:nvSpPr>
          <p:spPr>
            <a:xfrm>
              <a:off x="965825" y="2022700"/>
              <a:ext cx="2222999" cy="627899"/>
            </a:xfrm>
            <a:prstGeom prst="roundRect">
              <a:avLst>
                <a:gd name="adj" fmla="val 16667"/>
              </a:avLst>
            </a:prstGeom>
            <a:solidFill>
              <a:srgbClr val="ACD55C">
                <a:alpha val="44700"/>
              </a:srgbClr>
            </a:solidFill>
            <a:ln>
              <a:noFill/>
            </a:ln>
          </p:spPr>
          <p:txBody>
            <a:bodyPr lIns="91425" tIns="91425" rIns="91425" bIns="91425" anchor="ctr" anchorCtr="0">
              <a:noAutofit/>
            </a:bodyPr>
            <a:lstStyle/>
            <a:p>
              <a:pPr>
                <a:spcBef>
                  <a:spcPts val="0"/>
                </a:spcBef>
                <a:buNone/>
              </a:pPr>
              <a:endParaRPr/>
            </a:p>
          </p:txBody>
        </p:sp>
        <p:sp>
          <p:nvSpPr>
            <p:cNvPr id="79" name="Shape 79"/>
            <p:cNvSpPr txBox="1"/>
            <p:nvPr/>
          </p:nvSpPr>
          <p:spPr>
            <a:xfrm>
              <a:off x="1064225" y="2107300"/>
              <a:ext cx="2026200" cy="458699"/>
            </a:xfrm>
            <a:prstGeom prst="rect">
              <a:avLst/>
            </a:prstGeom>
            <a:noFill/>
            <a:ln>
              <a:noFill/>
            </a:ln>
          </p:spPr>
          <p:txBody>
            <a:bodyPr lIns="91425" tIns="91425" rIns="91425" bIns="91425" anchor="ctr" anchorCtr="0">
              <a:noAutofit/>
            </a:bodyPr>
            <a:lstStyle/>
            <a:p>
              <a:pPr>
                <a:spcBef>
                  <a:spcPts val="0"/>
                </a:spcBef>
                <a:buNone/>
              </a:pPr>
              <a:r>
                <a:rPr lang="en" sz="2400" dirty="0"/>
                <a:t>Employment</a:t>
              </a:r>
            </a:p>
          </p:txBody>
        </p:sp>
      </p:grpSp>
      <p:grpSp>
        <p:nvGrpSpPr>
          <p:cNvPr id="80" name="Shape 80"/>
          <p:cNvGrpSpPr/>
          <p:nvPr/>
        </p:nvGrpSpPr>
        <p:grpSpPr>
          <a:xfrm>
            <a:off x="79892" y="3975604"/>
            <a:ext cx="2222999" cy="627899"/>
            <a:chOff x="945888" y="3775637"/>
            <a:chExt cx="2222999" cy="627899"/>
          </a:xfrm>
        </p:grpSpPr>
        <p:sp>
          <p:nvSpPr>
            <p:cNvPr id="81" name="Shape 81"/>
            <p:cNvSpPr/>
            <p:nvPr/>
          </p:nvSpPr>
          <p:spPr>
            <a:xfrm>
              <a:off x="945888" y="3775637"/>
              <a:ext cx="2222999" cy="627899"/>
            </a:xfrm>
            <a:prstGeom prst="roundRect">
              <a:avLst>
                <a:gd name="adj" fmla="val 16667"/>
              </a:avLst>
            </a:prstGeom>
            <a:solidFill>
              <a:srgbClr val="ACD55C">
                <a:alpha val="44700"/>
              </a:srgbClr>
            </a:solidFill>
            <a:ln>
              <a:noFill/>
            </a:ln>
          </p:spPr>
          <p:txBody>
            <a:bodyPr lIns="91425" tIns="91425" rIns="91425" bIns="91425" anchor="ctr" anchorCtr="0">
              <a:noAutofit/>
            </a:bodyPr>
            <a:lstStyle/>
            <a:p>
              <a:pPr>
                <a:spcBef>
                  <a:spcPts val="0"/>
                </a:spcBef>
                <a:buNone/>
              </a:pPr>
              <a:endParaRPr/>
            </a:p>
          </p:txBody>
        </p:sp>
        <p:sp>
          <p:nvSpPr>
            <p:cNvPr id="82" name="Shape 82"/>
            <p:cNvSpPr txBox="1"/>
            <p:nvPr/>
          </p:nvSpPr>
          <p:spPr>
            <a:xfrm>
              <a:off x="1071931" y="3835487"/>
              <a:ext cx="1943699" cy="548099"/>
            </a:xfrm>
            <a:prstGeom prst="rect">
              <a:avLst/>
            </a:prstGeom>
            <a:noFill/>
            <a:ln>
              <a:noFill/>
            </a:ln>
          </p:spPr>
          <p:txBody>
            <a:bodyPr lIns="91425" tIns="91425" rIns="91425" bIns="91425" anchor="ctr" anchorCtr="0">
              <a:noAutofit/>
            </a:bodyPr>
            <a:lstStyle/>
            <a:p>
              <a:pPr algn="ctr">
                <a:spcBef>
                  <a:spcPts val="0"/>
                </a:spcBef>
                <a:buNone/>
              </a:pPr>
              <a:r>
                <a:rPr lang="en" sz="2400" dirty="0"/>
                <a:t>Health</a:t>
              </a:r>
            </a:p>
          </p:txBody>
        </p:sp>
      </p:grpSp>
      <p:grpSp>
        <p:nvGrpSpPr>
          <p:cNvPr id="83" name="Shape 83"/>
          <p:cNvGrpSpPr/>
          <p:nvPr/>
        </p:nvGrpSpPr>
        <p:grpSpPr>
          <a:xfrm>
            <a:off x="79892" y="3189942"/>
            <a:ext cx="2222999" cy="627899"/>
            <a:chOff x="965825" y="2879875"/>
            <a:chExt cx="2222999" cy="627899"/>
          </a:xfrm>
        </p:grpSpPr>
        <p:sp>
          <p:nvSpPr>
            <p:cNvPr id="84" name="Shape 84"/>
            <p:cNvSpPr/>
            <p:nvPr/>
          </p:nvSpPr>
          <p:spPr>
            <a:xfrm>
              <a:off x="965825" y="2879875"/>
              <a:ext cx="2222999" cy="627899"/>
            </a:xfrm>
            <a:prstGeom prst="roundRect">
              <a:avLst>
                <a:gd name="adj" fmla="val 16667"/>
              </a:avLst>
            </a:prstGeom>
            <a:solidFill>
              <a:srgbClr val="ACD55C">
                <a:alpha val="44700"/>
              </a:srgbClr>
            </a:solidFill>
            <a:ln>
              <a:noFill/>
            </a:ln>
          </p:spPr>
          <p:txBody>
            <a:bodyPr lIns="91425" tIns="91425" rIns="91425" bIns="91425" anchor="ctr" anchorCtr="0">
              <a:noAutofit/>
            </a:bodyPr>
            <a:lstStyle/>
            <a:p>
              <a:pPr>
                <a:spcBef>
                  <a:spcPts val="0"/>
                </a:spcBef>
                <a:buNone/>
              </a:pPr>
              <a:endParaRPr/>
            </a:p>
          </p:txBody>
        </p:sp>
        <p:sp>
          <p:nvSpPr>
            <p:cNvPr id="85" name="Shape 85"/>
            <p:cNvSpPr txBox="1"/>
            <p:nvPr/>
          </p:nvSpPr>
          <p:spPr>
            <a:xfrm>
              <a:off x="1064225" y="2919775"/>
              <a:ext cx="2026200" cy="548099"/>
            </a:xfrm>
            <a:prstGeom prst="rect">
              <a:avLst/>
            </a:prstGeom>
            <a:noFill/>
            <a:ln>
              <a:noFill/>
            </a:ln>
          </p:spPr>
          <p:txBody>
            <a:bodyPr lIns="91425" tIns="91425" rIns="91425" bIns="91425" anchor="ctr" anchorCtr="0">
              <a:noAutofit/>
            </a:bodyPr>
            <a:lstStyle/>
            <a:p>
              <a:pPr lvl="0" algn="ctr" rtl="0">
                <a:spcBef>
                  <a:spcPts val="0"/>
                </a:spcBef>
                <a:buNone/>
              </a:pPr>
              <a:r>
                <a:rPr lang="en" sz="2400"/>
                <a:t>Education</a:t>
              </a:r>
            </a:p>
          </p:txBody>
        </p:sp>
      </p:grpSp>
      <p:grpSp>
        <p:nvGrpSpPr>
          <p:cNvPr id="86" name="Shape 86"/>
          <p:cNvGrpSpPr/>
          <p:nvPr/>
        </p:nvGrpSpPr>
        <p:grpSpPr>
          <a:xfrm>
            <a:off x="4710526" y="3207101"/>
            <a:ext cx="2222999" cy="627899"/>
            <a:chOff x="4365031" y="2007876"/>
            <a:chExt cx="2222999" cy="627899"/>
          </a:xfrm>
        </p:grpSpPr>
        <p:sp>
          <p:nvSpPr>
            <p:cNvPr id="87" name="Shape 87"/>
            <p:cNvSpPr/>
            <p:nvPr/>
          </p:nvSpPr>
          <p:spPr>
            <a:xfrm>
              <a:off x="4365031" y="2007876"/>
              <a:ext cx="2222999" cy="627899"/>
            </a:xfrm>
            <a:prstGeom prst="roundRect">
              <a:avLst>
                <a:gd name="adj" fmla="val 16667"/>
              </a:avLst>
            </a:prstGeom>
            <a:solidFill>
              <a:srgbClr val="ACD55C">
                <a:alpha val="44700"/>
              </a:srgbClr>
            </a:solidFill>
            <a:ln>
              <a:noFill/>
            </a:ln>
          </p:spPr>
          <p:txBody>
            <a:bodyPr lIns="91425" tIns="91425" rIns="91425" bIns="91425" anchor="ctr" anchorCtr="0">
              <a:noAutofit/>
            </a:bodyPr>
            <a:lstStyle/>
            <a:p>
              <a:pPr>
                <a:spcBef>
                  <a:spcPts val="0"/>
                </a:spcBef>
                <a:buNone/>
              </a:pPr>
              <a:endParaRPr/>
            </a:p>
          </p:txBody>
        </p:sp>
        <p:sp>
          <p:nvSpPr>
            <p:cNvPr id="88" name="Shape 88"/>
            <p:cNvSpPr txBox="1"/>
            <p:nvPr/>
          </p:nvSpPr>
          <p:spPr>
            <a:xfrm>
              <a:off x="4413591" y="2082495"/>
              <a:ext cx="2026200" cy="458699"/>
            </a:xfrm>
            <a:prstGeom prst="rect">
              <a:avLst/>
            </a:prstGeom>
            <a:noFill/>
            <a:ln>
              <a:noFill/>
            </a:ln>
          </p:spPr>
          <p:txBody>
            <a:bodyPr lIns="91425" tIns="91425" rIns="91425" bIns="91425" anchor="ctr" anchorCtr="0">
              <a:noAutofit/>
            </a:bodyPr>
            <a:lstStyle/>
            <a:p>
              <a:pPr algn="ctr">
                <a:spcBef>
                  <a:spcPts val="0"/>
                </a:spcBef>
                <a:buNone/>
              </a:pPr>
              <a:r>
                <a:rPr lang="en" sz="2400" dirty="0"/>
                <a:t>Immigration</a:t>
              </a:r>
            </a:p>
          </p:txBody>
        </p:sp>
      </p:grpSp>
      <p:grpSp>
        <p:nvGrpSpPr>
          <p:cNvPr id="89" name="Shape 89"/>
          <p:cNvGrpSpPr/>
          <p:nvPr/>
        </p:nvGrpSpPr>
        <p:grpSpPr>
          <a:xfrm>
            <a:off x="2369696" y="3975604"/>
            <a:ext cx="2222999" cy="627899"/>
            <a:chOff x="4346657" y="2863077"/>
            <a:chExt cx="2222999" cy="627899"/>
          </a:xfrm>
        </p:grpSpPr>
        <p:sp>
          <p:nvSpPr>
            <p:cNvPr id="90" name="Shape 90"/>
            <p:cNvSpPr/>
            <p:nvPr/>
          </p:nvSpPr>
          <p:spPr>
            <a:xfrm>
              <a:off x="4346657" y="2863077"/>
              <a:ext cx="2222999" cy="627899"/>
            </a:xfrm>
            <a:prstGeom prst="roundRect">
              <a:avLst>
                <a:gd name="adj" fmla="val 16667"/>
              </a:avLst>
            </a:prstGeom>
            <a:solidFill>
              <a:srgbClr val="ACD55C">
                <a:alpha val="44700"/>
              </a:srgbClr>
            </a:solidFill>
            <a:ln>
              <a:noFill/>
            </a:ln>
          </p:spPr>
          <p:txBody>
            <a:bodyPr lIns="91425" tIns="91425" rIns="91425" bIns="91425" anchor="ctr" anchorCtr="0">
              <a:noAutofit/>
            </a:bodyPr>
            <a:lstStyle/>
            <a:p>
              <a:pPr>
                <a:spcBef>
                  <a:spcPts val="0"/>
                </a:spcBef>
                <a:buNone/>
              </a:pPr>
              <a:endParaRPr/>
            </a:p>
          </p:txBody>
        </p:sp>
        <p:sp>
          <p:nvSpPr>
            <p:cNvPr id="91" name="Shape 91"/>
            <p:cNvSpPr txBox="1"/>
            <p:nvPr/>
          </p:nvSpPr>
          <p:spPr>
            <a:xfrm>
              <a:off x="4445057" y="2973341"/>
              <a:ext cx="2026200" cy="367500"/>
            </a:xfrm>
            <a:prstGeom prst="rect">
              <a:avLst/>
            </a:prstGeom>
            <a:noFill/>
            <a:ln>
              <a:noFill/>
            </a:ln>
          </p:spPr>
          <p:txBody>
            <a:bodyPr lIns="91425" tIns="91425" rIns="91425" bIns="91425" anchor="ctr" anchorCtr="0">
              <a:noAutofit/>
            </a:bodyPr>
            <a:lstStyle/>
            <a:p>
              <a:pPr algn="ctr">
                <a:spcBef>
                  <a:spcPts val="0"/>
                </a:spcBef>
                <a:buNone/>
              </a:pPr>
              <a:r>
                <a:rPr lang="en" sz="2400" dirty="0"/>
                <a:t>Resettlement</a:t>
              </a:r>
            </a:p>
          </p:txBody>
        </p:sp>
      </p:grpSp>
      <p:grpSp>
        <p:nvGrpSpPr>
          <p:cNvPr id="92" name="Shape 92"/>
          <p:cNvGrpSpPr/>
          <p:nvPr/>
        </p:nvGrpSpPr>
        <p:grpSpPr>
          <a:xfrm>
            <a:off x="4660686" y="3975604"/>
            <a:ext cx="2222999" cy="627899"/>
            <a:chOff x="4365032" y="3766962"/>
            <a:chExt cx="2222999" cy="627899"/>
          </a:xfrm>
        </p:grpSpPr>
        <p:sp>
          <p:nvSpPr>
            <p:cNvPr id="93" name="Shape 93"/>
            <p:cNvSpPr/>
            <p:nvPr/>
          </p:nvSpPr>
          <p:spPr>
            <a:xfrm>
              <a:off x="4365032" y="3766962"/>
              <a:ext cx="2222999" cy="627899"/>
            </a:xfrm>
            <a:prstGeom prst="roundRect">
              <a:avLst>
                <a:gd name="adj" fmla="val 16667"/>
              </a:avLst>
            </a:prstGeom>
            <a:solidFill>
              <a:srgbClr val="ACD55C">
                <a:alpha val="44700"/>
              </a:srgbClr>
            </a:solidFill>
            <a:ln>
              <a:noFill/>
            </a:ln>
          </p:spPr>
          <p:txBody>
            <a:bodyPr lIns="91425" tIns="91425" rIns="91425" bIns="91425" anchor="ctr" anchorCtr="0">
              <a:noAutofit/>
            </a:bodyPr>
            <a:lstStyle/>
            <a:p>
              <a:pPr>
                <a:spcBef>
                  <a:spcPts val="0"/>
                </a:spcBef>
                <a:buNone/>
              </a:pPr>
              <a:endParaRPr/>
            </a:p>
          </p:txBody>
        </p:sp>
        <p:sp>
          <p:nvSpPr>
            <p:cNvPr id="94" name="Shape 94"/>
            <p:cNvSpPr txBox="1"/>
            <p:nvPr/>
          </p:nvSpPr>
          <p:spPr>
            <a:xfrm>
              <a:off x="4484425" y="3859300"/>
              <a:ext cx="1943699" cy="458699"/>
            </a:xfrm>
            <a:prstGeom prst="rect">
              <a:avLst/>
            </a:prstGeom>
            <a:noFill/>
            <a:ln>
              <a:noFill/>
            </a:ln>
          </p:spPr>
          <p:txBody>
            <a:bodyPr lIns="91425" tIns="91425" rIns="91425" bIns="91425" anchor="ctr" anchorCtr="0">
              <a:noAutofit/>
            </a:bodyPr>
            <a:lstStyle/>
            <a:p>
              <a:pPr algn="ctr">
                <a:spcBef>
                  <a:spcPts val="0"/>
                </a:spcBef>
                <a:buNone/>
              </a:pPr>
              <a:r>
                <a:rPr lang="en" sz="2400" dirty="0"/>
                <a:t>RISE </a:t>
              </a:r>
            </a:p>
          </p:txBody>
        </p:sp>
      </p:grpSp>
      <p:sp>
        <p:nvSpPr>
          <p:cNvPr id="95" name="Shape 95"/>
          <p:cNvSpPr txBox="1">
            <a:spLocks noGrp="1"/>
          </p:cNvSpPr>
          <p:nvPr>
            <p:ph type="body" idx="1"/>
          </p:nvPr>
        </p:nvSpPr>
        <p:spPr>
          <a:xfrm>
            <a:off x="79892" y="2572995"/>
            <a:ext cx="8229600" cy="718500"/>
          </a:xfrm>
          <a:prstGeom prst="rect">
            <a:avLst/>
          </a:prstGeom>
        </p:spPr>
        <p:txBody>
          <a:bodyPr lIns="91425" tIns="91425" rIns="91425" bIns="91425" anchor="t" anchorCtr="0">
            <a:noAutofit/>
          </a:bodyPr>
          <a:lstStyle/>
          <a:p>
            <a:pPr marL="38100" lvl="0" rtl="0">
              <a:spcBef>
                <a:spcPts val="0"/>
              </a:spcBef>
              <a:buClr>
                <a:schemeClr val="dk1"/>
              </a:buClr>
              <a:buSzPct val="100000"/>
            </a:pPr>
            <a:r>
              <a:rPr lang="en" dirty="0" smtClean="0"/>
              <a:t>NICE 6 </a:t>
            </a:r>
            <a:r>
              <a:rPr lang="en" dirty="0"/>
              <a:t>core programs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99" y="-3968"/>
            <a:ext cx="9144000" cy="2631431"/>
          </a:xfrm>
          <a:prstGeom prst="rect">
            <a:avLst/>
          </a:prstGeom>
        </p:spPr>
      </p:pic>
    </p:spTree>
    <p:extLst>
      <p:ext uri="{BB962C8B-B14F-4D97-AF65-F5344CB8AC3E}">
        <p14:creationId xmlns:p14="http://schemas.microsoft.com/office/powerpoint/2010/main" val="2334836252"/>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7431"/>
            <a:ext cx="9144000" cy="3098865"/>
          </a:xfrm>
          <a:prstGeom prst="rect">
            <a:avLst/>
          </a:prstGeom>
        </p:spPr>
      </p:pic>
      <p:pic>
        <p:nvPicPr>
          <p:cNvPr id="7" name="Shape 75"/>
          <p:cNvPicPr preferRelativeResize="0"/>
          <p:nvPr/>
        </p:nvPicPr>
        <p:blipFill>
          <a:blip r:embed="rId3">
            <a:alphaModFix/>
          </a:blip>
          <a:stretch>
            <a:fillRect/>
          </a:stretch>
        </p:blipFill>
        <p:spPr>
          <a:xfrm>
            <a:off x="6660645" y="3867800"/>
            <a:ext cx="2026150" cy="935149"/>
          </a:xfrm>
          <a:prstGeom prst="rect">
            <a:avLst/>
          </a:prstGeom>
          <a:noFill/>
          <a:ln>
            <a:noFill/>
          </a:ln>
        </p:spPr>
      </p:pic>
      <p:cxnSp>
        <p:nvCxnSpPr>
          <p:cNvPr id="8" name="Shape 76"/>
          <p:cNvCxnSpPr/>
          <p:nvPr/>
        </p:nvCxnSpPr>
        <p:spPr>
          <a:xfrm flipH="1">
            <a:off x="472225" y="4711307"/>
            <a:ext cx="6472199" cy="900"/>
          </a:xfrm>
          <a:prstGeom prst="straightConnector1">
            <a:avLst/>
          </a:prstGeom>
          <a:noFill/>
          <a:ln w="38100" cap="flat">
            <a:solidFill>
              <a:srgbClr val="ACD55C"/>
            </a:solidFill>
            <a:prstDash val="solid"/>
            <a:round/>
            <a:headEnd type="none" w="lg" len="lg"/>
            <a:tailEnd type="none" w="lg" len="lg"/>
          </a:ln>
        </p:spPr>
      </p:cxnSp>
    </p:spTree>
    <p:extLst>
      <p:ext uri="{BB962C8B-B14F-4D97-AF65-F5344CB8AC3E}">
        <p14:creationId xmlns:p14="http://schemas.microsoft.com/office/powerpoint/2010/main" val="35855082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6" name="Shape 100"/>
          <p:cNvSpPr/>
          <p:nvPr/>
        </p:nvSpPr>
        <p:spPr>
          <a:xfrm>
            <a:off x="318899" y="3821151"/>
            <a:ext cx="6310126" cy="1169949"/>
          </a:xfrm>
          <a:prstGeom prst="roundRect">
            <a:avLst>
              <a:gd name="adj" fmla="val 16667"/>
            </a:avLst>
          </a:prstGeom>
          <a:solidFill>
            <a:srgbClr val="ACD55C">
              <a:alpha val="44700"/>
            </a:srgbClr>
          </a:solidFill>
          <a:ln>
            <a:noFill/>
          </a:ln>
        </p:spPr>
        <p:txBody>
          <a:bodyPr lIns="91425" tIns="91425" rIns="91425" bIns="91425" anchor="ctr" anchorCtr="0">
            <a:noAutofit/>
          </a:bodyPr>
          <a:lstStyle/>
          <a:p>
            <a:pPr>
              <a:spcBef>
                <a:spcPts val="0"/>
              </a:spcBef>
              <a:buNone/>
            </a:pPr>
            <a:endParaRPr/>
          </a:p>
        </p:txBody>
      </p:sp>
      <p:sp>
        <p:nvSpPr>
          <p:cNvPr id="100" name="Shape 100"/>
          <p:cNvSpPr/>
          <p:nvPr/>
        </p:nvSpPr>
        <p:spPr>
          <a:xfrm>
            <a:off x="318899" y="1302888"/>
            <a:ext cx="8334750" cy="1206136"/>
          </a:xfrm>
          <a:prstGeom prst="roundRect">
            <a:avLst>
              <a:gd name="adj" fmla="val 16667"/>
            </a:avLst>
          </a:prstGeom>
          <a:solidFill>
            <a:srgbClr val="ACD55C">
              <a:alpha val="44700"/>
            </a:srgbClr>
          </a:solidFill>
          <a:ln>
            <a:noFill/>
          </a:ln>
        </p:spPr>
        <p:txBody>
          <a:bodyPr lIns="91425" tIns="91425" rIns="91425" bIns="91425" anchor="ctr" anchorCtr="0">
            <a:noAutofit/>
          </a:bodyPr>
          <a:lstStyle/>
          <a:p>
            <a:pPr>
              <a:spcBef>
                <a:spcPts val="0"/>
              </a:spcBef>
              <a:buNone/>
            </a:pPr>
            <a:endParaRPr/>
          </a:p>
        </p:txBody>
      </p:sp>
      <p:sp>
        <p:nvSpPr>
          <p:cNvPr id="101" name="Shape 101"/>
          <p:cNvSpPr txBox="1"/>
          <p:nvPr/>
        </p:nvSpPr>
        <p:spPr>
          <a:xfrm>
            <a:off x="286132" y="1331060"/>
            <a:ext cx="8334750" cy="1189490"/>
          </a:xfrm>
          <a:prstGeom prst="rect">
            <a:avLst/>
          </a:prstGeom>
          <a:noFill/>
          <a:ln>
            <a:noFill/>
          </a:ln>
        </p:spPr>
        <p:txBody>
          <a:bodyPr lIns="91425" tIns="91425" rIns="91425" bIns="91425" anchor="t" anchorCtr="0">
            <a:noAutofit/>
          </a:bodyPr>
          <a:lstStyle/>
          <a:p>
            <a:pPr lvl="0">
              <a:spcBef>
                <a:spcPts val="480"/>
              </a:spcBef>
            </a:pPr>
            <a:r>
              <a:rPr lang="en-US" sz="1800" b="1" dirty="0" smtClean="0"/>
              <a:t>Refugees</a:t>
            </a:r>
            <a:r>
              <a:rPr lang="en-US" sz="1800" dirty="0"/>
              <a:t> </a:t>
            </a:r>
            <a:r>
              <a:rPr lang="en-US" sz="1700" dirty="0" smtClean="0"/>
              <a:t>are people who </a:t>
            </a:r>
            <a:r>
              <a:rPr lang="en-US" sz="1700" dirty="0"/>
              <a:t>"owing to a well-founded </a:t>
            </a:r>
            <a:r>
              <a:rPr lang="en-US" sz="1700" dirty="0" smtClean="0"/>
              <a:t>fear </a:t>
            </a:r>
            <a:r>
              <a:rPr lang="en-US" sz="1700" dirty="0"/>
              <a:t>of being persecuted for reasons of race, religion, nationality, membership of a particular social group or political opinion, </a:t>
            </a:r>
            <a:r>
              <a:rPr lang="en-US" sz="1700" dirty="0" smtClean="0"/>
              <a:t>are </a:t>
            </a:r>
            <a:r>
              <a:rPr lang="en-US" sz="1700" dirty="0"/>
              <a:t>outside the country of </a:t>
            </a:r>
            <a:r>
              <a:rPr lang="en-US" sz="1700" dirty="0" smtClean="0"/>
              <a:t>their </a:t>
            </a:r>
            <a:r>
              <a:rPr lang="en-US" sz="1700" dirty="0"/>
              <a:t>nationality, and </a:t>
            </a:r>
            <a:r>
              <a:rPr lang="en-US" sz="1700" dirty="0" smtClean="0"/>
              <a:t>are unable </a:t>
            </a:r>
            <a:r>
              <a:rPr lang="en-US" sz="1700" dirty="0"/>
              <a:t>to, or owing to such fear, </a:t>
            </a:r>
            <a:r>
              <a:rPr lang="en-US" sz="1700" dirty="0" smtClean="0"/>
              <a:t>are </a:t>
            </a:r>
            <a:r>
              <a:rPr lang="en-US" sz="1700" dirty="0"/>
              <a:t>unwilling to avail himself of the protection of that country</a:t>
            </a:r>
            <a:endParaRPr lang="en" sz="1700" dirty="0">
              <a:solidFill>
                <a:schemeClr val="dk1"/>
              </a:solidFill>
            </a:endParaRPr>
          </a:p>
        </p:txBody>
      </p:sp>
      <p:sp>
        <p:nvSpPr>
          <p:cNvPr id="102" name="Shape 102"/>
          <p:cNvSpPr/>
          <p:nvPr/>
        </p:nvSpPr>
        <p:spPr>
          <a:xfrm>
            <a:off x="470250" y="81202"/>
            <a:ext cx="8183399" cy="1074299"/>
          </a:xfrm>
          <a:prstGeom prst="roundRect">
            <a:avLst>
              <a:gd name="adj" fmla="val 16667"/>
            </a:avLst>
          </a:prstGeom>
          <a:solidFill>
            <a:srgbClr val="ACD55C">
              <a:alpha val="44700"/>
            </a:srgbClr>
          </a:solidFill>
          <a:ln>
            <a:noFill/>
          </a:ln>
        </p:spPr>
        <p:txBody>
          <a:bodyPr lIns="91425" tIns="91425" rIns="91425" bIns="91425" anchor="ctr" anchorCtr="0">
            <a:noAutofit/>
          </a:bodyPr>
          <a:lstStyle/>
          <a:p>
            <a:pPr>
              <a:spcBef>
                <a:spcPts val="0"/>
              </a:spcBef>
              <a:buNone/>
            </a:pPr>
            <a:endParaRPr/>
          </a:p>
        </p:txBody>
      </p:sp>
      <p:sp>
        <p:nvSpPr>
          <p:cNvPr id="103" name="Shape 103"/>
          <p:cNvSpPr txBox="1">
            <a:spLocks noGrp="1"/>
          </p:cNvSpPr>
          <p:nvPr>
            <p:ph type="title"/>
          </p:nvPr>
        </p:nvSpPr>
        <p:spPr>
          <a:xfrm>
            <a:off x="424049" y="102327"/>
            <a:ext cx="8229600" cy="1074299"/>
          </a:xfrm>
          <a:prstGeom prst="rect">
            <a:avLst/>
          </a:prstGeom>
        </p:spPr>
        <p:txBody>
          <a:bodyPr lIns="91425" tIns="91425" rIns="91425" bIns="91425" anchor="ctr" anchorCtr="0">
            <a:noAutofit/>
          </a:bodyPr>
          <a:lstStyle/>
          <a:p>
            <a:pPr lvl="0" algn="ctr" rtl="0">
              <a:spcBef>
                <a:spcPts val="0"/>
              </a:spcBef>
              <a:buNone/>
            </a:pPr>
            <a:r>
              <a:rPr lang="en" dirty="0" smtClean="0"/>
              <a:t>Refugee or Asylee or Immigrant?</a:t>
            </a:r>
            <a:endParaRPr lang="en" dirty="0"/>
          </a:p>
        </p:txBody>
      </p:sp>
      <p:pic>
        <p:nvPicPr>
          <p:cNvPr id="105" name="Shape 105"/>
          <p:cNvPicPr preferRelativeResize="0"/>
          <p:nvPr/>
        </p:nvPicPr>
        <p:blipFill>
          <a:blip r:embed="rId3">
            <a:alphaModFix/>
          </a:blip>
          <a:stretch>
            <a:fillRect/>
          </a:stretch>
        </p:blipFill>
        <p:spPr>
          <a:xfrm>
            <a:off x="6660645" y="3867800"/>
            <a:ext cx="2026150" cy="935149"/>
          </a:xfrm>
          <a:prstGeom prst="rect">
            <a:avLst/>
          </a:prstGeom>
          <a:noFill/>
          <a:ln>
            <a:noFill/>
          </a:ln>
        </p:spPr>
      </p:pic>
      <p:cxnSp>
        <p:nvCxnSpPr>
          <p:cNvPr id="106" name="Shape 106"/>
          <p:cNvCxnSpPr/>
          <p:nvPr/>
        </p:nvCxnSpPr>
        <p:spPr>
          <a:xfrm flipH="1">
            <a:off x="472200" y="4703932"/>
            <a:ext cx="6454499" cy="8399"/>
          </a:xfrm>
          <a:prstGeom prst="straightConnector1">
            <a:avLst/>
          </a:prstGeom>
          <a:noFill/>
          <a:ln w="38100" cap="flat">
            <a:solidFill>
              <a:srgbClr val="ACD55C"/>
            </a:solidFill>
            <a:prstDash val="solid"/>
            <a:round/>
            <a:headEnd type="none" w="lg" len="lg"/>
            <a:tailEnd type="none" w="lg" len="lg"/>
          </a:ln>
        </p:spPr>
      </p:cxnSp>
      <p:sp>
        <p:nvSpPr>
          <p:cNvPr id="107" name="Shape 107"/>
          <p:cNvSpPr/>
          <p:nvPr/>
        </p:nvSpPr>
        <p:spPr>
          <a:xfrm>
            <a:off x="205172" y="2650636"/>
            <a:ext cx="8367896" cy="1072345"/>
          </a:xfrm>
          <a:prstGeom prst="roundRect">
            <a:avLst>
              <a:gd name="adj" fmla="val 16667"/>
            </a:avLst>
          </a:prstGeom>
          <a:solidFill>
            <a:srgbClr val="ACD55C">
              <a:alpha val="48920"/>
            </a:srgbClr>
          </a:solidFill>
          <a:ln>
            <a:noFill/>
          </a:ln>
        </p:spPr>
        <p:txBody>
          <a:bodyPr lIns="91425" tIns="91425" rIns="91425" bIns="91425" anchor="ctr" anchorCtr="0">
            <a:noAutofit/>
          </a:bodyPr>
          <a:lstStyle/>
          <a:p>
            <a:pPr>
              <a:spcBef>
                <a:spcPts val="0"/>
              </a:spcBef>
              <a:buNone/>
            </a:pPr>
            <a:endParaRPr/>
          </a:p>
        </p:txBody>
      </p:sp>
      <p:sp>
        <p:nvSpPr>
          <p:cNvPr id="108" name="Shape 108"/>
          <p:cNvSpPr txBox="1"/>
          <p:nvPr/>
        </p:nvSpPr>
        <p:spPr>
          <a:xfrm>
            <a:off x="286132" y="2672628"/>
            <a:ext cx="8205976" cy="1074299"/>
          </a:xfrm>
          <a:prstGeom prst="rect">
            <a:avLst/>
          </a:prstGeom>
          <a:noFill/>
          <a:ln>
            <a:noFill/>
          </a:ln>
        </p:spPr>
        <p:txBody>
          <a:bodyPr lIns="91425" tIns="91425" rIns="91425" bIns="91425" anchor="t" anchorCtr="0">
            <a:noAutofit/>
          </a:bodyPr>
          <a:lstStyle/>
          <a:p>
            <a:pPr marL="0" lvl="0" indent="0" rtl="0">
              <a:spcBef>
                <a:spcPts val="480"/>
              </a:spcBef>
              <a:buNone/>
            </a:pPr>
            <a:r>
              <a:rPr lang="en" sz="1800" dirty="0">
                <a:solidFill>
                  <a:schemeClr val="dk1"/>
                </a:solidFill>
              </a:rPr>
              <a:t>An </a:t>
            </a:r>
            <a:r>
              <a:rPr lang="en" sz="1800" b="1" dirty="0">
                <a:solidFill>
                  <a:schemeClr val="dk1"/>
                </a:solidFill>
              </a:rPr>
              <a:t>asylum seeker</a:t>
            </a:r>
            <a:r>
              <a:rPr lang="en" sz="1800" dirty="0">
                <a:solidFill>
                  <a:schemeClr val="dk1"/>
                </a:solidFill>
              </a:rPr>
              <a:t> applies for the right to be recognized after arriving in the country where they seek sanctuary. Asylum seekers may be forced to return to their home country if not granted asylum.</a:t>
            </a:r>
            <a:r>
              <a:rPr lang="en" sz="2000" dirty="0">
                <a:solidFill>
                  <a:schemeClr val="dk1"/>
                </a:solidFill>
              </a:rPr>
              <a:t> </a:t>
            </a:r>
          </a:p>
        </p:txBody>
      </p:sp>
      <p:sp>
        <p:nvSpPr>
          <p:cNvPr id="6" name="Rectangle 5"/>
          <p:cNvSpPr/>
          <p:nvPr/>
        </p:nvSpPr>
        <p:spPr>
          <a:xfrm>
            <a:off x="350519" y="3780007"/>
            <a:ext cx="6310126" cy="1477328"/>
          </a:xfrm>
          <a:prstGeom prst="rect">
            <a:avLst/>
          </a:prstGeom>
        </p:spPr>
        <p:txBody>
          <a:bodyPr wrap="square">
            <a:spAutoFit/>
          </a:bodyPr>
          <a:lstStyle/>
          <a:p>
            <a:r>
              <a:rPr lang="en-US" sz="1800" dirty="0" smtClean="0"/>
              <a:t>An </a:t>
            </a:r>
            <a:r>
              <a:rPr lang="en-US" sz="1800" b="1" dirty="0"/>
              <a:t>immigrant</a:t>
            </a:r>
            <a:r>
              <a:rPr lang="en-US" sz="1800" dirty="0"/>
              <a:t> is someone from a foreign country who relocates to live in another country. Immigrants move by choice and due to promise of a better life. </a:t>
            </a:r>
            <a:r>
              <a:rPr lang="en-US" sz="1800" dirty="0" smtClean="0"/>
              <a:t>However</a:t>
            </a:r>
            <a:r>
              <a:rPr lang="en-US" sz="1800" dirty="0"/>
              <a:t>, they still have a choice to return to their own country at any time.</a:t>
            </a:r>
            <a:br>
              <a:rPr lang="en-US" sz="1800" dirty="0"/>
            </a:br>
            <a:endParaRPr lang="en-US" sz="1800" dirty="0"/>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1017"/>
            <a:ext cx="9040964" cy="339518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36" y="4507330"/>
            <a:ext cx="6201641" cy="60968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4678" y="4507333"/>
            <a:ext cx="2162000" cy="627404"/>
          </a:xfrm>
          <a:prstGeom prst="rect">
            <a:avLst/>
          </a:prstGeom>
        </p:spPr>
      </p:pic>
    </p:spTree>
    <p:extLst>
      <p:ext uri="{BB962C8B-B14F-4D97-AF65-F5344CB8AC3E}">
        <p14:creationId xmlns:p14="http://schemas.microsoft.com/office/powerpoint/2010/main" val="40666094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p:nvPr/>
        </p:nvSpPr>
        <p:spPr>
          <a:xfrm>
            <a:off x="503425" y="240200"/>
            <a:ext cx="8183399" cy="837000"/>
          </a:xfrm>
          <a:prstGeom prst="roundRect">
            <a:avLst>
              <a:gd name="adj" fmla="val 16667"/>
            </a:avLst>
          </a:prstGeom>
          <a:solidFill>
            <a:srgbClr val="ACD55C">
              <a:alpha val="44700"/>
            </a:srgbClr>
          </a:solidFill>
          <a:ln>
            <a:noFill/>
          </a:ln>
        </p:spPr>
        <p:txBody>
          <a:bodyPr lIns="91425" tIns="91425" rIns="91425" bIns="91425" anchor="ctr" anchorCtr="0">
            <a:noAutofit/>
          </a:bodyPr>
          <a:lstStyle/>
          <a:p>
            <a:pPr>
              <a:spcBef>
                <a:spcPts val="0"/>
              </a:spcBef>
              <a:buNone/>
            </a:pPr>
            <a:endParaRPr/>
          </a:p>
        </p:txBody>
      </p:sp>
      <p:sp>
        <p:nvSpPr>
          <p:cNvPr id="183" name="Shape 183"/>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lvl="0" algn="ctr" rtl="0">
              <a:spcBef>
                <a:spcPts val="0"/>
              </a:spcBef>
              <a:buNone/>
            </a:pPr>
            <a:r>
              <a:rPr lang="en"/>
              <a:t>Around the World</a:t>
            </a:r>
          </a:p>
        </p:txBody>
      </p:sp>
      <p:sp>
        <p:nvSpPr>
          <p:cNvPr id="184" name="Shape 184"/>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endParaRPr sz="1400"/>
          </a:p>
          <a:p>
            <a:pPr lvl="0" rtl="0">
              <a:spcBef>
                <a:spcPts val="0"/>
              </a:spcBef>
              <a:buNone/>
            </a:pPr>
            <a:endParaRPr sz="1800"/>
          </a:p>
        </p:txBody>
      </p:sp>
      <p:pic>
        <p:nvPicPr>
          <p:cNvPr id="185" name="Shape 185"/>
          <p:cNvPicPr preferRelativeResize="0"/>
          <p:nvPr/>
        </p:nvPicPr>
        <p:blipFill>
          <a:blip r:embed="rId3">
            <a:alphaModFix/>
          </a:blip>
          <a:stretch>
            <a:fillRect/>
          </a:stretch>
        </p:blipFill>
        <p:spPr>
          <a:xfrm>
            <a:off x="2016725" y="1296100"/>
            <a:ext cx="6231549" cy="3629749"/>
          </a:xfrm>
          <a:prstGeom prst="rect">
            <a:avLst/>
          </a:prstGeom>
          <a:noFill/>
          <a:ln>
            <a:noFill/>
          </a:ln>
        </p:spPr>
      </p:pic>
      <p:sp>
        <p:nvSpPr>
          <p:cNvPr id="186" name="Shape 186"/>
          <p:cNvSpPr txBox="1"/>
          <p:nvPr/>
        </p:nvSpPr>
        <p:spPr>
          <a:xfrm>
            <a:off x="666376" y="1086700"/>
            <a:ext cx="2317499" cy="3377099"/>
          </a:xfrm>
          <a:prstGeom prst="rect">
            <a:avLst/>
          </a:prstGeom>
          <a:noFill/>
          <a:ln>
            <a:noFill/>
          </a:ln>
        </p:spPr>
        <p:txBody>
          <a:bodyPr lIns="91425" tIns="91425" rIns="91425" bIns="91425" anchor="t" anchorCtr="0">
            <a:noAutofit/>
          </a:bodyPr>
          <a:lstStyle/>
          <a:p>
            <a:pPr rtl="0">
              <a:lnSpc>
                <a:spcPct val="100000"/>
              </a:lnSpc>
              <a:spcBef>
                <a:spcPts val="0"/>
              </a:spcBef>
              <a:buNone/>
            </a:pPr>
            <a:r>
              <a:rPr lang="en" sz="1200" dirty="0"/>
              <a:t>Afghanistan               2,556,600</a:t>
            </a:r>
          </a:p>
          <a:p>
            <a:pPr rtl="0">
              <a:lnSpc>
                <a:spcPct val="100000"/>
              </a:lnSpc>
              <a:spcBef>
                <a:spcPts val="0"/>
              </a:spcBef>
              <a:buNone/>
            </a:pPr>
            <a:endParaRPr sz="1200" dirty="0"/>
          </a:p>
          <a:p>
            <a:r>
              <a:rPr lang="en" sz="1200" dirty="0" smtClean="0"/>
              <a:t>Syria     </a:t>
            </a:r>
            <a:r>
              <a:rPr lang="en" sz="1200" dirty="0"/>
              <a:t>	 </a:t>
            </a:r>
            <a:r>
              <a:rPr lang="en" sz="1200" dirty="0" smtClean="0"/>
              <a:t>           2,468,400</a:t>
            </a:r>
            <a:endParaRPr lang="en" sz="1200" dirty="0"/>
          </a:p>
          <a:p>
            <a:pPr rtl="0">
              <a:lnSpc>
                <a:spcPct val="100000"/>
              </a:lnSpc>
              <a:spcBef>
                <a:spcPts val="0"/>
              </a:spcBef>
              <a:buNone/>
            </a:pPr>
            <a:endParaRPr sz="1200" dirty="0"/>
          </a:p>
          <a:p>
            <a:pPr rtl="0">
              <a:lnSpc>
                <a:spcPct val="100000"/>
              </a:lnSpc>
              <a:spcBef>
                <a:spcPts val="0"/>
              </a:spcBef>
              <a:buNone/>
            </a:pPr>
            <a:r>
              <a:rPr lang="en" sz="1200" dirty="0"/>
              <a:t>Somalia                     1,121,700</a:t>
            </a:r>
          </a:p>
          <a:p>
            <a:pPr rtl="0">
              <a:lnSpc>
                <a:spcPct val="100000"/>
              </a:lnSpc>
              <a:spcBef>
                <a:spcPts val="0"/>
              </a:spcBef>
              <a:buNone/>
            </a:pPr>
            <a:endParaRPr sz="1200" dirty="0"/>
          </a:p>
          <a:p>
            <a:pPr rtl="0">
              <a:lnSpc>
                <a:spcPct val="100000"/>
              </a:lnSpc>
              <a:spcBef>
                <a:spcPts val="0"/>
              </a:spcBef>
              <a:buNone/>
            </a:pPr>
            <a:r>
              <a:rPr lang="en" sz="1200" dirty="0"/>
              <a:t>Sudan                          649,300</a:t>
            </a:r>
          </a:p>
          <a:p>
            <a:pPr rtl="0">
              <a:lnSpc>
                <a:spcPct val="100000"/>
              </a:lnSpc>
              <a:spcBef>
                <a:spcPts val="0"/>
              </a:spcBef>
              <a:buNone/>
            </a:pPr>
            <a:endParaRPr sz="1200" dirty="0"/>
          </a:p>
          <a:p>
            <a:pPr rtl="0">
              <a:lnSpc>
                <a:spcPct val="100000"/>
              </a:lnSpc>
              <a:spcBef>
                <a:spcPts val="0"/>
              </a:spcBef>
              <a:buNone/>
            </a:pPr>
            <a:r>
              <a:rPr lang="en" sz="1200" dirty="0"/>
              <a:t>DRC                             499,500</a:t>
            </a:r>
          </a:p>
          <a:p>
            <a:pPr rtl="0">
              <a:lnSpc>
                <a:spcPct val="100000"/>
              </a:lnSpc>
              <a:spcBef>
                <a:spcPts val="0"/>
              </a:spcBef>
              <a:buNone/>
            </a:pPr>
            <a:endParaRPr sz="1200" dirty="0"/>
          </a:p>
          <a:p>
            <a:pPr rtl="0">
              <a:lnSpc>
                <a:spcPct val="100000"/>
              </a:lnSpc>
              <a:spcBef>
                <a:spcPts val="0"/>
              </a:spcBef>
              <a:buNone/>
            </a:pPr>
            <a:r>
              <a:rPr lang="en" sz="1200" dirty="0"/>
              <a:t>Myanmar                      479,600</a:t>
            </a:r>
          </a:p>
          <a:p>
            <a:pPr rtl="0">
              <a:lnSpc>
                <a:spcPct val="100000"/>
              </a:lnSpc>
              <a:spcBef>
                <a:spcPts val="0"/>
              </a:spcBef>
              <a:buNone/>
            </a:pPr>
            <a:endParaRPr sz="1200" dirty="0"/>
          </a:p>
          <a:p>
            <a:r>
              <a:rPr lang="en" sz="1200" dirty="0" smtClean="0"/>
              <a:t>Iraq	               401,400</a:t>
            </a:r>
            <a:endParaRPr lang="en" sz="1200" dirty="0"/>
          </a:p>
          <a:p>
            <a:pPr rtl="0">
              <a:lnSpc>
                <a:spcPct val="100000"/>
              </a:lnSpc>
              <a:spcBef>
                <a:spcPts val="0"/>
              </a:spcBef>
              <a:buNone/>
            </a:pPr>
            <a:endParaRPr sz="1200" dirty="0"/>
          </a:p>
          <a:p>
            <a:pPr rtl="0">
              <a:lnSpc>
                <a:spcPct val="100000"/>
              </a:lnSpc>
              <a:spcBef>
                <a:spcPts val="0"/>
              </a:spcBef>
              <a:buNone/>
            </a:pPr>
            <a:r>
              <a:rPr lang="en" sz="1200" dirty="0"/>
              <a:t>Columbia                      396,600</a:t>
            </a:r>
          </a:p>
          <a:p>
            <a:pPr rtl="0">
              <a:lnSpc>
                <a:spcPct val="100000"/>
              </a:lnSpc>
              <a:spcBef>
                <a:spcPts val="0"/>
              </a:spcBef>
              <a:buNone/>
            </a:pPr>
            <a:endParaRPr sz="1200" dirty="0"/>
          </a:p>
          <a:p>
            <a:pPr rtl="0">
              <a:lnSpc>
                <a:spcPct val="100000"/>
              </a:lnSpc>
              <a:spcBef>
                <a:spcPts val="0"/>
              </a:spcBef>
              <a:buNone/>
            </a:pPr>
            <a:r>
              <a:rPr lang="en" sz="1200" dirty="0"/>
              <a:t>Vietnam                        314,100</a:t>
            </a:r>
          </a:p>
          <a:p>
            <a:pPr rtl="0">
              <a:lnSpc>
                <a:spcPct val="100000"/>
              </a:lnSpc>
              <a:spcBef>
                <a:spcPts val="0"/>
              </a:spcBef>
              <a:buNone/>
            </a:pPr>
            <a:endParaRPr sz="1200" dirty="0"/>
          </a:p>
          <a:p>
            <a:pPr rtl="0">
              <a:lnSpc>
                <a:spcPct val="100000"/>
              </a:lnSpc>
              <a:spcBef>
                <a:spcPts val="0"/>
              </a:spcBef>
              <a:buNone/>
            </a:pPr>
            <a:r>
              <a:rPr lang="en" sz="1200" dirty="0"/>
              <a:t>Eritrea                          308,000</a:t>
            </a:r>
          </a:p>
          <a:p>
            <a:pPr>
              <a:lnSpc>
                <a:spcPct val="100000"/>
              </a:lnSpc>
              <a:spcBef>
                <a:spcPts val="0"/>
              </a:spcBef>
              <a:buNone/>
            </a:pPr>
            <a:endParaRPr sz="1200" dirty="0"/>
          </a:p>
        </p:txBody>
      </p:sp>
      <p:sp>
        <p:nvSpPr>
          <p:cNvPr id="187" name="Shape 187"/>
          <p:cNvSpPr txBox="1"/>
          <p:nvPr/>
        </p:nvSpPr>
        <p:spPr>
          <a:xfrm>
            <a:off x="4978175" y="4738725"/>
            <a:ext cx="3708599" cy="324900"/>
          </a:xfrm>
          <a:prstGeom prst="rect">
            <a:avLst/>
          </a:prstGeom>
          <a:noFill/>
          <a:ln>
            <a:noFill/>
          </a:ln>
        </p:spPr>
        <p:txBody>
          <a:bodyPr lIns="91425" tIns="91425" rIns="91425" bIns="91425" anchor="t" anchorCtr="0">
            <a:noAutofit/>
          </a:bodyPr>
          <a:lstStyle/>
          <a:p>
            <a:pPr>
              <a:spcBef>
                <a:spcPts val="0"/>
              </a:spcBef>
              <a:buNone/>
            </a:pPr>
            <a:r>
              <a:rPr lang="en" sz="1000"/>
              <a:t>Statistics from UNHCR: http://www.unhcr.org/53a155bc6.html</a:t>
            </a:r>
          </a:p>
        </p:txBody>
      </p:sp>
      <p:sp>
        <p:nvSpPr>
          <p:cNvPr id="188" name="Shape 188"/>
          <p:cNvSpPr txBox="1"/>
          <p:nvPr/>
        </p:nvSpPr>
        <p:spPr>
          <a:xfrm>
            <a:off x="3293759" y="880900"/>
            <a:ext cx="5264399" cy="411599"/>
          </a:xfrm>
          <a:prstGeom prst="rect">
            <a:avLst/>
          </a:prstGeom>
          <a:noFill/>
          <a:ln>
            <a:noFill/>
          </a:ln>
        </p:spPr>
        <p:txBody>
          <a:bodyPr lIns="91425" tIns="91425" rIns="91425" bIns="91425" anchor="t" anchorCtr="0">
            <a:noAutofit/>
          </a:bodyPr>
          <a:lstStyle/>
          <a:p>
            <a:pPr>
              <a:spcBef>
                <a:spcPts val="0"/>
              </a:spcBef>
              <a:buNone/>
            </a:pPr>
            <a:r>
              <a:rPr lang="en" b="1" dirty="0"/>
              <a:t>Origin countries with the highest number of refugees, 2013</a:t>
            </a:r>
          </a:p>
        </p:txBody>
      </p:sp>
      <p:sp>
        <p:nvSpPr>
          <p:cNvPr id="9" name="TextBox 1"/>
          <p:cNvSpPr txBox="1"/>
          <p:nvPr/>
        </p:nvSpPr>
        <p:spPr>
          <a:xfrm>
            <a:off x="2983875" y="1505637"/>
            <a:ext cx="4851559" cy="307777"/>
          </a:xfrm>
          <a:prstGeom prst="rect">
            <a:avLst/>
          </a:prstGeom>
          <a:solidFill>
            <a:srgbClr val="FFC000"/>
          </a:solid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dirty="0" smtClean="0"/>
              <a:t>Syria now is over 3.9 million</a:t>
            </a:r>
            <a:endParaRPr lang="en-US" dirty="0"/>
          </a:p>
        </p:txBody>
      </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2" cy="29846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495212"/>
            <a:ext cx="5333411" cy="52432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3552" y="4651298"/>
            <a:ext cx="1700450" cy="49346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7980" y="2114681"/>
            <a:ext cx="1647317" cy="3360420"/>
          </a:xfrm>
          <a:prstGeom prst="rect">
            <a:avLst/>
          </a:prstGeom>
        </p:spPr>
      </p:pic>
    </p:spTree>
    <p:extLst>
      <p:ext uri="{BB962C8B-B14F-4D97-AF65-F5344CB8AC3E}">
        <p14:creationId xmlns:p14="http://schemas.microsoft.com/office/powerpoint/2010/main" val="3670741390"/>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287</TotalTime>
  <Words>2211</Words>
  <Application>Microsoft Office PowerPoint</Application>
  <PresentationFormat>On-screen Show (16:9)</PresentationFormat>
  <Paragraphs>136</Paragraphs>
  <Slides>25</Slides>
  <Notes>16</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simple-light</vt:lpstr>
      <vt:lpstr>Nashville International Center for Empowerment</vt:lpstr>
      <vt:lpstr>PowerPoint Presentation</vt:lpstr>
      <vt:lpstr>PowerPoint Presentation</vt:lpstr>
      <vt:lpstr>PowerPoint Presentation</vt:lpstr>
      <vt:lpstr>PowerPoint Presentation</vt:lpstr>
      <vt:lpstr>Refugee or Asylee or Immigrant?</vt:lpstr>
      <vt:lpstr>PowerPoint Presentation</vt:lpstr>
      <vt:lpstr>Around the World</vt:lpstr>
      <vt:lpstr>PowerPoint Presentation</vt:lpstr>
      <vt:lpstr>Around the World</vt:lpstr>
      <vt:lpstr>PowerPoint Presentation</vt:lpstr>
      <vt:lpstr>PowerPoint Presentation</vt:lpstr>
      <vt:lpstr>PowerPoint Presentation</vt:lpstr>
      <vt:lpstr>PowerPoint Presentation</vt:lpstr>
      <vt:lpstr>PowerPoint Presentation</vt:lpstr>
      <vt:lpstr>PowerPoint Presentation</vt:lpstr>
      <vt:lpstr>Tennessee Refugee Population</vt:lpstr>
      <vt:lpstr>Tennessee Refugee Population</vt:lpstr>
      <vt:lpstr>Why We Need You </vt:lpstr>
      <vt:lpstr>Volunteering/Interning at NICE</vt:lpstr>
      <vt:lpstr>Code of Conduct</vt:lpstr>
      <vt:lpstr>Your Rights &amp; Responsibilities</vt:lpstr>
      <vt:lpstr>Things to Remember</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Nashville International Center for Empowerment</dc:title>
  <dc:creator>Kathy</dc:creator>
  <cp:lastModifiedBy>Kathleen Edson</cp:lastModifiedBy>
  <cp:revision>29</cp:revision>
  <dcterms:modified xsi:type="dcterms:W3CDTF">2015-09-02T23:27:42Z</dcterms:modified>
</cp:coreProperties>
</file>